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7" r:id="rId2"/>
    <p:sldId id="326" r:id="rId3"/>
    <p:sldId id="259" r:id="rId4"/>
    <p:sldId id="261" r:id="rId5"/>
    <p:sldId id="262" r:id="rId6"/>
    <p:sldId id="264" r:id="rId7"/>
    <p:sldId id="274" r:id="rId8"/>
    <p:sldId id="275" r:id="rId9"/>
    <p:sldId id="280" r:id="rId10"/>
    <p:sldId id="282" r:id="rId11"/>
    <p:sldId id="283" r:id="rId12"/>
    <p:sldId id="316" r:id="rId13"/>
    <p:sldId id="318" r:id="rId14"/>
    <p:sldId id="292" r:id="rId15"/>
    <p:sldId id="293" r:id="rId16"/>
    <p:sldId id="294" r:id="rId17"/>
    <p:sldId id="295" r:id="rId18"/>
    <p:sldId id="297" r:id="rId19"/>
    <p:sldId id="298" r:id="rId20"/>
    <p:sldId id="299" r:id="rId21"/>
    <p:sldId id="300" r:id="rId22"/>
    <p:sldId id="301" r:id="rId23"/>
    <p:sldId id="303" r:id="rId24"/>
    <p:sldId id="304" r:id="rId25"/>
    <p:sldId id="305" r:id="rId26"/>
    <p:sldId id="306" r:id="rId27"/>
    <p:sldId id="307" r:id="rId28"/>
    <p:sldId id="308" r:id="rId29"/>
    <p:sldId id="309" r:id="rId30"/>
    <p:sldId id="310" r:id="rId31"/>
    <p:sldId id="311" r:id="rId32"/>
    <p:sldId id="313" r:id="rId33"/>
    <p:sldId id="379" r:id="rId34"/>
    <p:sldId id="328" r:id="rId35"/>
    <p:sldId id="330" r:id="rId36"/>
    <p:sldId id="332" r:id="rId37"/>
    <p:sldId id="333" r:id="rId38"/>
    <p:sldId id="337" r:id="rId39"/>
    <p:sldId id="339" r:id="rId40"/>
    <p:sldId id="380" r:id="rId41"/>
    <p:sldId id="381" r:id="rId42"/>
    <p:sldId id="382" r:id="rId43"/>
    <p:sldId id="383" r:id="rId44"/>
    <p:sldId id="384" r:id="rId45"/>
    <p:sldId id="356" r:id="rId46"/>
    <p:sldId id="357" r:id="rId47"/>
    <p:sldId id="358" r:id="rId48"/>
    <p:sldId id="359" r:id="rId49"/>
    <p:sldId id="360" r:id="rId50"/>
    <p:sldId id="361" r:id="rId51"/>
    <p:sldId id="362" r:id="rId52"/>
    <p:sldId id="363" r:id="rId53"/>
    <p:sldId id="364"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70" d="100"/>
          <a:sy n="70" d="100"/>
        </p:scale>
        <p:origin x="-151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A1685-0EFB-4551-A5F1-DD9869CC0F7B}" type="datetimeFigureOut">
              <a:rPr lang="en-US" smtClean="0"/>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724B6-7599-4C5A-8F1A-71D87B54FBA5}" type="slidenum">
              <a:rPr lang="en-US" smtClean="0"/>
              <a:t>‹#›</a:t>
            </a:fld>
            <a:endParaRPr lang="en-US"/>
          </a:p>
        </p:txBody>
      </p:sp>
    </p:spTree>
    <p:extLst>
      <p:ext uri="{BB962C8B-B14F-4D97-AF65-F5344CB8AC3E}">
        <p14:creationId xmlns:p14="http://schemas.microsoft.com/office/powerpoint/2010/main" val="270884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724B6-7599-4C5A-8F1A-71D87B54FBA5}" type="slidenum">
              <a:rPr lang="en-US" smtClean="0"/>
              <a:t>1</a:t>
            </a:fld>
            <a:endParaRPr lang="en-US"/>
          </a:p>
        </p:txBody>
      </p:sp>
    </p:spTree>
    <p:extLst>
      <p:ext uri="{BB962C8B-B14F-4D97-AF65-F5344CB8AC3E}">
        <p14:creationId xmlns:p14="http://schemas.microsoft.com/office/powerpoint/2010/main" val="414312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8C472-9BD6-466F-BF42-A85E0F1B2CFF}" type="slidenum">
              <a:rPr lang="en-US" smtClean="0"/>
              <a:t>14</a:t>
            </a:fld>
            <a:endParaRPr lang="en-US"/>
          </a:p>
        </p:txBody>
      </p:sp>
    </p:spTree>
    <p:extLst>
      <p:ext uri="{BB962C8B-B14F-4D97-AF65-F5344CB8AC3E}">
        <p14:creationId xmlns:p14="http://schemas.microsoft.com/office/powerpoint/2010/main" val="160904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724B6-7599-4C5A-8F1A-71D87B54FBA5}" type="slidenum">
              <a:rPr lang="en-US" smtClean="0"/>
              <a:t>34</a:t>
            </a:fld>
            <a:endParaRPr lang="en-US"/>
          </a:p>
        </p:txBody>
      </p:sp>
    </p:spTree>
    <p:extLst>
      <p:ext uri="{BB962C8B-B14F-4D97-AF65-F5344CB8AC3E}">
        <p14:creationId xmlns:p14="http://schemas.microsoft.com/office/powerpoint/2010/main" val="196561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2/12/2021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2/12/2021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2/12/2021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2/12/2021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iencedirect.com/topics/medicine-and-dentistry/fetal-moveme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n.wikipedia.org/wiki/Sinusoida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6505" y="2685142"/>
            <a:ext cx="3662367" cy="409665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Black" pitchFamily="34" charset="0"/>
                <a:cs typeface="B Badkonak" pitchFamily="2" charset="-78"/>
              </a:rPr>
              <a:t>Dr. Zahra </a:t>
            </a:r>
            <a:r>
              <a:rPr lang="en-US" sz="2400" b="1" dirty="0" err="1" smtClean="0">
                <a:solidFill>
                  <a:srgbClr val="FF0000"/>
                </a:solidFill>
                <a:latin typeface="Arial Black" pitchFamily="34" charset="0"/>
                <a:cs typeface="B Badkonak" pitchFamily="2" charset="-78"/>
              </a:rPr>
              <a:t>Fardiazar</a:t>
            </a:r>
            <a:endParaRPr lang="en-US" sz="2400" b="1" dirty="0" smtClean="0">
              <a:solidFill>
                <a:srgbClr val="FF0000"/>
              </a:solidFill>
              <a:latin typeface="Arial Black" pitchFamily="34" charset="0"/>
              <a:cs typeface="B Badkonak" pitchFamily="2" charset="-78"/>
            </a:endParaRPr>
          </a:p>
          <a:p>
            <a:pPr algn="ctr"/>
            <a:r>
              <a:rPr lang="en-US" sz="2400" b="1" dirty="0" smtClean="0">
                <a:solidFill>
                  <a:srgbClr val="FF0000"/>
                </a:solidFill>
                <a:latin typeface="Arial Black" pitchFamily="34" charset="0"/>
                <a:cs typeface="B Badkonak" pitchFamily="2" charset="-78"/>
              </a:rPr>
              <a:t>OB&amp;GYN</a:t>
            </a:r>
          </a:p>
          <a:p>
            <a:pPr algn="ctr"/>
            <a:r>
              <a:rPr lang="en-US" sz="2400" b="1" dirty="0" smtClean="0">
                <a:solidFill>
                  <a:srgbClr val="FF0000"/>
                </a:solidFill>
                <a:latin typeface="Arial Black" pitchFamily="34" charset="0"/>
                <a:cs typeface="B Badkonak" pitchFamily="2" charset="-78"/>
              </a:rPr>
              <a:t>Fellowship of Perinatology</a:t>
            </a:r>
          </a:p>
          <a:p>
            <a:pPr algn="ctr"/>
            <a:r>
              <a:rPr lang="en-US" sz="2400" b="1" dirty="0" smtClean="0">
                <a:solidFill>
                  <a:srgbClr val="FF0000"/>
                </a:solidFill>
                <a:latin typeface="Arial Black" pitchFamily="34" charset="0"/>
                <a:cs typeface="B Badkonak" pitchFamily="2" charset="-78"/>
              </a:rPr>
              <a:t>1399</a:t>
            </a:r>
            <a:endParaRPr lang="en-US" sz="2400" b="1" dirty="0">
              <a:solidFill>
                <a:srgbClr val="FF0000"/>
              </a:solidFill>
              <a:latin typeface="Arial Black" pitchFamily="34" charset="0"/>
              <a:cs typeface="B Badkonak" pitchFamily="2" charset="-78"/>
            </a:endParaRPr>
          </a:p>
        </p:txBody>
      </p:sp>
      <p:pic>
        <p:nvPicPr>
          <p:cNvPr id="4" name="Picture 2" descr="C:\Documents and Settings\Administrator\Desktop\cardiotocography-1-638.jpg"/>
          <p:cNvPicPr>
            <a:picLocks noChangeAspect="1" noChangeArrowheads="1"/>
          </p:cNvPicPr>
          <p:nvPr/>
        </p:nvPicPr>
        <p:blipFill>
          <a:blip r:embed="rId5"/>
          <a:srcRect/>
          <a:stretch>
            <a:fillRect/>
          </a:stretch>
        </p:blipFill>
        <p:spPr bwMode="auto">
          <a:xfrm>
            <a:off x="-1" y="2685143"/>
            <a:ext cx="5456507" cy="4096657"/>
          </a:xfrm>
          <a:prstGeom prst="rect">
            <a:avLst/>
          </a:prstGeom>
          <a:noFill/>
        </p:spPr>
      </p:pic>
      <p:sp>
        <p:nvSpPr>
          <p:cNvPr id="5" name="Rectangle 4"/>
          <p:cNvSpPr/>
          <p:nvPr/>
        </p:nvSpPr>
        <p:spPr>
          <a:xfrm>
            <a:off x="1267888" y="1660358"/>
            <a:ext cx="6019800" cy="584775"/>
          </a:xfrm>
          <a:prstGeom prst="rect">
            <a:avLst/>
          </a:prstGeom>
        </p:spPr>
        <p:txBody>
          <a:bodyPr wrap="square">
            <a:spAutoFit/>
          </a:bodyPr>
          <a:lstStyle/>
          <a:p>
            <a:pPr algn="ctr"/>
            <a:r>
              <a:rPr lang="en-US" sz="3200" b="1" spc="50" dirty="0" err="1">
                <a:ln w="11430"/>
                <a:solidFill>
                  <a:schemeClr val="tx1">
                    <a:lumMod val="95000"/>
                  </a:schemeClr>
                </a:solidFill>
                <a:effectLst>
                  <a:outerShdw blurRad="76200" dist="50800" dir="5400000" algn="tl" rotWithShape="0">
                    <a:srgbClr val="000000">
                      <a:alpha val="65000"/>
                    </a:srgbClr>
                  </a:outerShdw>
                </a:effectLst>
              </a:rPr>
              <a:t>Intrapartum</a:t>
            </a:r>
            <a:r>
              <a:rPr lang="en-US" sz="3200" b="1" spc="50" dirty="0">
                <a:ln w="11430"/>
                <a:solidFill>
                  <a:schemeClr val="tx1">
                    <a:lumMod val="95000"/>
                  </a:schemeClr>
                </a:solidFill>
                <a:effectLst>
                  <a:outerShdw blurRad="76200" dist="50800" dir="5400000" algn="tl" rotWithShape="0">
                    <a:srgbClr val="000000">
                      <a:alpha val="65000"/>
                    </a:srgbClr>
                  </a:outerShdw>
                </a:effectLst>
              </a:rPr>
              <a:t> Fetal Monitoring</a:t>
            </a:r>
          </a:p>
        </p:txBody>
      </p:sp>
      <p:sp>
        <p:nvSpPr>
          <p:cNvPr id="6" name="TextBox 5"/>
          <p:cNvSpPr txBox="1"/>
          <p:nvPr/>
        </p:nvSpPr>
        <p:spPr>
          <a:xfrm>
            <a:off x="534917" y="167642"/>
            <a:ext cx="6781800" cy="1200329"/>
          </a:xfrm>
          <a:prstGeom prst="rect">
            <a:avLst/>
          </a:prstGeom>
          <a:noFill/>
        </p:spPr>
        <p:txBody>
          <a:bodyPr wrap="square" rtlCol="1">
            <a:spAutoFit/>
          </a:bodyPr>
          <a:lstStyle/>
          <a:p>
            <a:pPr algn="ctr"/>
            <a:r>
              <a:rPr lang="fa-IR" sz="7200" b="1" dirty="0" smtClean="0">
                <a:solidFill>
                  <a:srgbClr val="FFFF00"/>
                </a:solidFill>
                <a:latin typeface="Aparajita" pitchFamily="34" charset="0"/>
                <a:cs typeface="Aparajita" pitchFamily="34" charset="0"/>
              </a:rPr>
              <a:t>بسم الله الرحمن الرحیم</a:t>
            </a:r>
            <a:endParaRPr lang="en-US" sz="7200" b="1" dirty="0">
              <a:solidFill>
                <a:srgbClr val="FFFF00"/>
              </a:solidFill>
              <a:latin typeface="Aparajita" pitchFamily="34" charset="0"/>
              <a:cs typeface="Aparajita" pitchFamily="34" charset="0"/>
            </a:endParaRPr>
          </a:p>
        </p:txBody>
      </p:sp>
      <p:pic>
        <p:nvPicPr>
          <p:cNvPr id="8" name="Voice 06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0117" y="5943600"/>
            <a:ext cx="609600" cy="609600"/>
          </a:xfrm>
          <a:prstGeom prst="rect">
            <a:avLst/>
          </a:prstGeom>
        </p:spPr>
      </p:pic>
    </p:spTree>
    <p:extLst>
      <p:ext uri="{BB962C8B-B14F-4D97-AF65-F5344CB8AC3E}">
        <p14:creationId xmlns:p14="http://schemas.microsoft.com/office/powerpoint/2010/main" val="38595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9396" fill="hold"/>
                                        <p:tgtEl>
                                          <p:spTgt spid="8"/>
                                        </p:tgtEl>
                                      </p:cBhvr>
                                    </p:cmd>
                                  </p:childTnLst>
                                </p:cTn>
                              </p:par>
                            </p:childTnLst>
                          </p:cTn>
                        </p:par>
                      </p:childTnLst>
                    </p:cTn>
                  </p:par>
                </p:childTnLst>
              </p:cTn>
              <p:nextCondLst>
                <p:cond evt="onClick" delay="0">
                  <p:tgtEl>
                    <p:spTgt spid="8"/>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399032"/>
          </a:xfrm>
        </p:spPr>
        <p:txBody>
          <a:bodyPr/>
          <a:lstStyle/>
          <a:p>
            <a:r>
              <a:rPr lang="en-US" dirty="0" smtClean="0"/>
              <a:t>Variability</a:t>
            </a:r>
            <a:endParaRPr lang="fa-IR" dirty="0"/>
          </a:p>
        </p:txBody>
      </p:sp>
      <p:sp>
        <p:nvSpPr>
          <p:cNvPr id="3" name="Content Placeholder 2"/>
          <p:cNvSpPr>
            <a:spLocks noGrp="1"/>
          </p:cNvSpPr>
          <p:nvPr>
            <p:ph idx="1"/>
          </p:nvPr>
        </p:nvSpPr>
        <p:spPr>
          <a:xfrm>
            <a:off x="457200" y="1295400"/>
            <a:ext cx="8534400" cy="5060160"/>
          </a:xfrm>
        </p:spPr>
        <p:txBody>
          <a:bodyPr>
            <a:normAutofit fontScale="62500" lnSpcReduction="20000"/>
          </a:bodyPr>
          <a:lstStyle/>
          <a:p>
            <a:pPr algn="l" rtl="0">
              <a:buNone/>
            </a:pPr>
            <a:r>
              <a:rPr lang="en-US" b="1" dirty="0" smtClean="0"/>
              <a:t>The normal variability is </a:t>
            </a:r>
            <a:r>
              <a:rPr lang="en-US" b="1" dirty="0" smtClean="0">
                <a:solidFill>
                  <a:schemeClr val="accent1">
                    <a:lumMod val="75000"/>
                  </a:schemeClr>
                </a:solidFill>
              </a:rPr>
              <a:t>5-25</a:t>
            </a:r>
            <a:r>
              <a:rPr lang="en-US" b="1" dirty="0" smtClean="0"/>
              <a:t> </a:t>
            </a:r>
            <a:r>
              <a:rPr lang="en-US" b="1" dirty="0" err="1" smtClean="0"/>
              <a:t>bpm</a:t>
            </a:r>
            <a:r>
              <a:rPr lang="en-US" b="1" dirty="0" smtClean="0"/>
              <a:t>( in every 1 minute), seen of 24-28 w</a:t>
            </a:r>
          </a:p>
          <a:p>
            <a:pPr algn="l" rtl="0">
              <a:buNone/>
            </a:pPr>
            <a:endParaRPr lang="en-US" b="1" dirty="0" smtClean="0"/>
          </a:p>
          <a:p>
            <a:pPr algn="l" rtl="0"/>
            <a:r>
              <a:rPr lang="en-US" b="1" dirty="0" smtClean="0"/>
              <a:t> </a:t>
            </a:r>
            <a:r>
              <a:rPr lang="en-US" b="1" dirty="0" smtClean="0">
                <a:solidFill>
                  <a:srgbClr val="FF0000"/>
                </a:solidFill>
              </a:rPr>
              <a:t>complete loss </a:t>
            </a:r>
            <a:r>
              <a:rPr lang="en-US" b="1" dirty="0" smtClean="0"/>
              <a:t>:associated with previous or ongoing brain damage and sometimes due to depressant drugs</a:t>
            </a:r>
          </a:p>
          <a:p>
            <a:r>
              <a:rPr lang="en-US" b="1" dirty="0" smtClean="0">
                <a:solidFill>
                  <a:srgbClr val="FFFF00"/>
                </a:solidFill>
              </a:rPr>
              <a:t> Moderately reduced</a:t>
            </a:r>
            <a:r>
              <a:rPr lang="en-US" b="1" dirty="0" smtClean="0"/>
              <a:t>: &lt;5 but &gt;2 to be seen for up to 40 m during quiet sleep</a:t>
            </a:r>
            <a:r>
              <a:rPr lang="en-US" dirty="0"/>
              <a:t> </a:t>
            </a:r>
            <a:r>
              <a:rPr lang="en-US" dirty="0" smtClean="0"/>
              <a:t>(it is significant for </a:t>
            </a:r>
            <a:r>
              <a:rPr lang="en-US" dirty="0"/>
              <a:t>more than 50 minutes in</a:t>
            </a:r>
          </a:p>
          <a:p>
            <a:pPr marL="64008" indent="0">
              <a:buNone/>
            </a:pPr>
            <a:r>
              <a:rPr lang="en-US" dirty="0"/>
              <a:t>baseline segments, or for more than 3 minutes during decelerations. FIGO </a:t>
            </a:r>
            <a:r>
              <a:rPr lang="en-US" dirty="0" smtClean="0"/>
              <a:t>2015</a:t>
            </a:r>
            <a:r>
              <a:rPr lang="en-US" dirty="0"/>
              <a:t>)</a:t>
            </a:r>
            <a:endParaRPr lang="en-US" b="1" dirty="0" smtClean="0"/>
          </a:p>
          <a:p>
            <a:r>
              <a:rPr lang="en-US" b="1" dirty="0" smtClean="0">
                <a:solidFill>
                  <a:schemeClr val="accent2">
                    <a:lumMod val="60000"/>
                    <a:lumOff val="40000"/>
                  </a:schemeClr>
                </a:solidFill>
              </a:rPr>
              <a:t>Increased variability</a:t>
            </a:r>
            <a:r>
              <a:rPr lang="en-US" b="1" dirty="0" smtClean="0">
                <a:solidFill>
                  <a:schemeClr val="tx2">
                    <a:lumMod val="50000"/>
                  </a:schemeClr>
                </a:solidFill>
              </a:rPr>
              <a:t> </a:t>
            </a:r>
            <a:r>
              <a:rPr lang="en-US" b="1" dirty="0" smtClean="0"/>
              <a:t>or </a:t>
            </a:r>
            <a:r>
              <a:rPr lang="en-US" b="1" dirty="0" err="1" smtClean="0"/>
              <a:t>saltatory</a:t>
            </a:r>
            <a:r>
              <a:rPr lang="en-US" b="1" dirty="0" smtClean="0"/>
              <a:t> pattern: amplitude &gt; 25 </a:t>
            </a:r>
            <a:endParaRPr lang="en-US" b="1" dirty="0" smtClean="0"/>
          </a:p>
          <a:p>
            <a:pPr marL="64008" indent="0">
              <a:buNone/>
            </a:pPr>
            <a:r>
              <a:rPr lang="en-US" b="1" dirty="0" smtClean="0"/>
              <a:t>in </a:t>
            </a:r>
            <a:r>
              <a:rPr lang="en-US" b="1" dirty="0" smtClean="0"/>
              <a:t>a </a:t>
            </a:r>
            <a:r>
              <a:rPr lang="en-US" b="1" dirty="0" smtClean="0"/>
              <a:t>10-m:</a:t>
            </a:r>
            <a:endParaRPr lang="en-US" b="1" dirty="0" smtClean="0"/>
          </a:p>
          <a:p>
            <a:pPr marL="64008" indent="0">
              <a:buNone/>
            </a:pPr>
            <a:r>
              <a:rPr lang="en-US" b="1" dirty="0" smtClean="0"/>
              <a:t>      it </a:t>
            </a:r>
            <a:r>
              <a:rPr lang="en-US" b="1" dirty="0"/>
              <a:t>may be </a:t>
            </a:r>
            <a:r>
              <a:rPr lang="en-US" b="1" dirty="0" smtClean="0"/>
              <a:t>seen</a:t>
            </a:r>
            <a:r>
              <a:rPr lang="en-US" b="1" dirty="0"/>
              <a:t> </a:t>
            </a:r>
            <a:endParaRPr lang="en-US" b="1" dirty="0" smtClean="0"/>
          </a:p>
          <a:p>
            <a:r>
              <a:rPr lang="en-US" b="1" dirty="0" smtClean="0"/>
              <a:t>oxytocin </a:t>
            </a:r>
            <a:r>
              <a:rPr lang="en-US" b="1" dirty="0"/>
              <a:t>use </a:t>
            </a:r>
          </a:p>
          <a:p>
            <a:r>
              <a:rPr lang="en-US" b="1" dirty="0" smtClean="0"/>
              <a:t>mother pushing </a:t>
            </a:r>
            <a:endParaRPr lang="en-US" b="1" dirty="0"/>
          </a:p>
          <a:p>
            <a:pPr marL="578358" indent="-514350">
              <a:buFont typeface="+mj-lt"/>
              <a:buAutoNum type="arabicPeriod"/>
            </a:pPr>
            <a:r>
              <a:rPr lang="en-US" b="1" dirty="0" smtClean="0"/>
              <a:t> </a:t>
            </a:r>
            <a:r>
              <a:rPr lang="en-US" b="1" dirty="0"/>
              <a:t>with </a:t>
            </a:r>
            <a:r>
              <a:rPr lang="en-US" b="1" dirty="0" smtClean="0"/>
              <a:t>recurrent decelerations</a:t>
            </a:r>
            <a:r>
              <a:rPr lang="en-US" b="1" dirty="0"/>
              <a:t>, when hypoxia/acidosis evolves very rapidly </a:t>
            </a:r>
            <a:endParaRPr lang="en-US" b="1" dirty="0"/>
          </a:p>
          <a:p>
            <a:pPr marL="578358" indent="-514350">
              <a:buFont typeface="+mj-lt"/>
              <a:buAutoNum type="arabicPeriod"/>
            </a:pPr>
            <a:r>
              <a:rPr lang="en-US" b="1" dirty="0" smtClean="0"/>
              <a:t>A </a:t>
            </a:r>
            <a:r>
              <a:rPr lang="en-US" b="1" dirty="0" err="1"/>
              <a:t>saltatory</a:t>
            </a:r>
            <a:r>
              <a:rPr lang="en-US" b="1" dirty="0"/>
              <a:t> pattern for more than </a:t>
            </a:r>
            <a:r>
              <a:rPr lang="en-US" b="1" dirty="0">
                <a:solidFill>
                  <a:schemeClr val="accent2">
                    <a:lumMod val="40000"/>
                    <a:lumOff val="60000"/>
                  </a:schemeClr>
                </a:solidFill>
              </a:rPr>
              <a:t>30 </a:t>
            </a:r>
            <a:r>
              <a:rPr lang="en-US" b="1" dirty="0" smtClean="0">
                <a:solidFill>
                  <a:schemeClr val="accent2">
                    <a:lumMod val="40000"/>
                    <a:lumOff val="60000"/>
                  </a:schemeClr>
                </a:solidFill>
              </a:rPr>
              <a:t>m</a:t>
            </a:r>
            <a:r>
              <a:rPr lang="en-US" b="1" dirty="0" smtClean="0"/>
              <a:t> </a:t>
            </a:r>
            <a:r>
              <a:rPr lang="en-US" b="1" dirty="0"/>
              <a:t>may indicate hypoxia even without decelerations</a:t>
            </a:r>
            <a:r>
              <a:rPr lang="en-US" dirty="0"/>
              <a:t>.</a:t>
            </a:r>
          </a:p>
          <a:p>
            <a:pPr algn="l" rtl="0"/>
            <a:endParaRPr lang="fa-IR" dirty="0"/>
          </a:p>
        </p:txBody>
      </p:sp>
    </p:spTree>
    <p:extLst>
      <p:ext uri="{BB962C8B-B14F-4D97-AF65-F5344CB8AC3E}">
        <p14:creationId xmlns:p14="http://schemas.microsoft.com/office/powerpoint/2010/main" val="2187614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Variability&#10;O Warda 23&#10;DR C BRAVADO&#10;Variability can be categorized as:&#10;• Reassuring – ≥ 5 bpm&#10;• Non-reassuring – &lt; 5bpm 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399"/>
            <a:ext cx="5401262" cy="393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Administrator\Desktop\Strips.007.jpg7.jpg"/>
          <p:cNvPicPr>
            <a:picLocks noChangeAspect="1" noChangeArrowheads="1"/>
          </p:cNvPicPr>
          <p:nvPr/>
        </p:nvPicPr>
        <p:blipFill>
          <a:blip r:embed="rId3"/>
          <a:srcRect/>
          <a:stretch>
            <a:fillRect/>
          </a:stretch>
        </p:blipFill>
        <p:spPr bwMode="auto">
          <a:xfrm>
            <a:off x="301039" y="3810001"/>
            <a:ext cx="4063999" cy="3048000"/>
          </a:xfrm>
          <a:prstGeom prst="rect">
            <a:avLst/>
          </a:prstGeom>
          <a:noFill/>
        </p:spPr>
      </p:pic>
      <p:pic>
        <p:nvPicPr>
          <p:cNvPr id="5" name="Picture 2" descr="tần số tim thai &gt; 15 nhịp/phút, 10 giây &#10;DIP I Nhịp giảm sớm &#10;DIP II Nhịp giảm muộn &#10;DIP III Nhịp giảm biến đổi &#10;TIÊN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3913168"/>
            <a:ext cx="3848100" cy="288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90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222992"/>
              </p:ext>
            </p:extLst>
          </p:nvPr>
        </p:nvGraphicFramePr>
        <p:xfrm>
          <a:off x="152400" y="0"/>
          <a:ext cx="8991600" cy="8945394"/>
        </p:xfrm>
        <a:graphic>
          <a:graphicData uri="http://schemas.openxmlformats.org/drawingml/2006/table">
            <a:tbl>
              <a:tblPr firstRow="1" bandRow="1">
                <a:tableStyleId>{5C22544A-7EE6-4342-B048-85BDC9FD1C3A}</a:tableStyleId>
              </a:tblPr>
              <a:tblGrid>
                <a:gridCol w="2247900"/>
                <a:gridCol w="2247900"/>
                <a:gridCol w="2247900"/>
                <a:gridCol w="2247900"/>
              </a:tblGrid>
              <a:tr h="189689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Description 	</a:t>
                      </a:r>
                    </a:p>
                    <a:p>
                      <a:pPr algn="l"/>
                      <a:endParaRPr lang="en-US" b="1" dirty="0">
                        <a:latin typeface="Arial Black"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Reassuring 	</a:t>
                      </a:r>
                    </a:p>
                    <a:p>
                      <a:pPr algn="l"/>
                      <a:endParaRPr lang="en-US" b="1" dirty="0">
                        <a:latin typeface="Arial Black"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Non-reassuring 	</a:t>
                      </a:r>
                    </a:p>
                    <a:p>
                      <a:pPr algn="l"/>
                      <a:endParaRPr lang="en-US" b="1" dirty="0">
                        <a:latin typeface="Arial Black"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Abnormal 	</a:t>
                      </a:r>
                    </a:p>
                    <a:p>
                      <a:pPr algn="l"/>
                      <a:endParaRPr lang="en-US" b="1" dirty="0">
                        <a:latin typeface="Arial Black" pitchFamily="34" charset="0"/>
                      </a:endParaRPr>
                    </a:p>
                  </a:txBody>
                  <a:tcPr/>
                </a:tc>
              </a:tr>
              <a:tr h="655806">
                <a:tc row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Arial Black" pitchFamily="34" charset="0"/>
                          <a:ea typeface="+mn-ea"/>
                          <a:cs typeface="+mn-cs"/>
                        </a:rPr>
                        <a:t>Baseline variability (beats/ minute) 	</a:t>
                      </a:r>
                    </a:p>
                    <a:p>
                      <a:pPr algn="l"/>
                      <a:endParaRPr lang="en-US" b="1" dirty="0">
                        <a:latin typeface="Arial Black" pitchFamily="34" charset="0"/>
                      </a:endParaRPr>
                    </a:p>
                  </a:txBody>
                  <a:tcPr/>
                </a:tc>
                <a:tc row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Arial Black" pitchFamily="34" charset="0"/>
                          <a:ea typeface="+mn-ea"/>
                          <a:cs typeface="+mn-cs"/>
                        </a:rPr>
                        <a:t>5 to 25 	</a:t>
                      </a:r>
                    </a:p>
                    <a:p>
                      <a:pPr algn="l"/>
                      <a:endParaRPr lang="en-US" b="1" dirty="0">
                        <a:latin typeface="Arial Black" pitchFamily="34" charset="0"/>
                      </a:endParaRPr>
                    </a:p>
                  </a:txBody>
                  <a:tcPr/>
                </a:tc>
                <a:tc>
                  <a:txBody>
                    <a:bodyPr/>
                    <a:lstStyle/>
                    <a:p>
                      <a:pPr algn="l"/>
                      <a:r>
                        <a:rPr kumimoji="0" lang="en-US" sz="1400" b="0" i="0" u="none" strike="noStrike" kern="1200" baseline="0" dirty="0" smtClean="0">
                          <a:solidFill>
                            <a:schemeClr val="dk1"/>
                          </a:solidFill>
                          <a:latin typeface="Arial Black" pitchFamily="34" charset="0"/>
                          <a:ea typeface="+mn-ea"/>
                          <a:cs typeface="+mn-cs"/>
                        </a:rPr>
                        <a:t>Less than 5 for</a:t>
                      </a:r>
                    </a:p>
                    <a:p>
                      <a:pPr algn="l"/>
                      <a:r>
                        <a:rPr kumimoji="0" lang="en-US" sz="1400" b="0" i="0" u="none" strike="noStrike" kern="1200" baseline="0" dirty="0" smtClean="0">
                          <a:solidFill>
                            <a:schemeClr val="dk1"/>
                          </a:solidFill>
                          <a:latin typeface="Arial Black" pitchFamily="34" charset="0"/>
                          <a:ea typeface="+mn-ea"/>
                          <a:cs typeface="+mn-cs"/>
                        </a:rPr>
                        <a:t> </a:t>
                      </a:r>
                      <a:r>
                        <a:rPr kumimoji="0" lang="en-US" sz="1800" b="1" i="0" u="none" strike="noStrike" kern="1200" baseline="0" dirty="0" smtClean="0">
                          <a:solidFill>
                            <a:schemeClr val="dk1"/>
                          </a:solidFill>
                          <a:latin typeface="Arial Black" pitchFamily="34" charset="0"/>
                          <a:ea typeface="+mn-ea"/>
                          <a:cs typeface="+mn-cs"/>
                        </a:rPr>
                        <a:t>30 to 50m </a:t>
                      </a:r>
                      <a:r>
                        <a:rPr kumimoji="0" lang="en-US" sz="1400" b="0" i="0" u="none" strike="noStrike" kern="1200" baseline="0" dirty="0" smtClean="0">
                          <a:solidFill>
                            <a:schemeClr val="dk1"/>
                          </a:solidFill>
                          <a:latin typeface="Arial Black" pitchFamily="34" charset="0"/>
                          <a:ea typeface="+mn-ea"/>
                          <a:cs typeface="+mn-cs"/>
                        </a:rPr>
                        <a:t>OR</a:t>
                      </a:r>
                      <a:endParaRPr kumimoji="0" lang="en-US" sz="1800" b="1" i="0" u="none" strike="noStrike" kern="1200" baseline="0" dirty="0" smtClean="0">
                        <a:solidFill>
                          <a:schemeClr val="dk1"/>
                        </a:solidFill>
                        <a:latin typeface="Arial Black" pitchFamily="34" charset="0"/>
                        <a:ea typeface="+mn-ea"/>
                        <a:cs typeface="+mn-cs"/>
                      </a:endParaRPr>
                    </a:p>
                    <a:p>
                      <a:pPr algn="l"/>
                      <a:endParaRPr kumimoji="0" lang="en-US" sz="1800" b="1" i="0" u="none" strike="noStrike" kern="1200" baseline="0" dirty="0" smtClean="0">
                        <a:solidFill>
                          <a:schemeClr val="dk1"/>
                        </a:solidFill>
                        <a:latin typeface="Arial Black" pitchFamily="34" charset="0"/>
                        <a:ea typeface="+mn-ea"/>
                        <a:cs typeface="+mn-cs"/>
                      </a:endParaRPr>
                    </a:p>
                    <a:p>
                      <a:pPr algn="l"/>
                      <a:endParaRPr kumimoji="0" lang="en-US" sz="1800" b="1" i="0" u="none" strike="noStrike" kern="1200" baseline="0" dirty="0" smtClean="0">
                        <a:solidFill>
                          <a:schemeClr val="dk1"/>
                        </a:solidFill>
                        <a:latin typeface="Arial Black" pitchFamily="34" charset="0"/>
                        <a:ea typeface="+mn-ea"/>
                        <a:cs typeface="+mn-cs"/>
                      </a:endParaRPr>
                    </a:p>
                    <a:p>
                      <a:pPr algn="l"/>
                      <a:r>
                        <a:rPr kumimoji="0" lang="en-US" sz="1800" b="1" i="0" u="none" strike="noStrike" kern="1200" baseline="0" dirty="0" smtClean="0">
                          <a:solidFill>
                            <a:schemeClr val="accent2">
                              <a:lumMod val="75000"/>
                            </a:schemeClr>
                          </a:solidFill>
                          <a:latin typeface="Arial Black" pitchFamily="34" charset="0"/>
                          <a:ea typeface="+mn-ea"/>
                          <a:cs typeface="+mn-cs"/>
                        </a:rPr>
                        <a:t>More than 25 for 15 to 25m </a:t>
                      </a:r>
                      <a:r>
                        <a:rPr kumimoji="0" lang="en-US" sz="1800" b="1" i="0" u="none" strike="noStrike" kern="1200" baseline="0" dirty="0" smtClean="0">
                          <a:solidFill>
                            <a:schemeClr val="dk1"/>
                          </a:solidFill>
                          <a:latin typeface="Arial Black" pitchFamily="34" charset="0"/>
                          <a:ea typeface="+mn-ea"/>
                          <a:cs typeface="+mn-cs"/>
                        </a:rPr>
                        <a:t>	</a:t>
                      </a:r>
                    </a:p>
                    <a:p>
                      <a:pPr algn="l"/>
                      <a:endParaRPr lang="en-US" b="1" dirty="0">
                        <a:latin typeface="Arial Black"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kumimoji="0" lang="en-US" sz="1200" b="1" i="0" u="none" strike="noStrike" kern="1200" baseline="0" dirty="0" smtClean="0">
                          <a:solidFill>
                            <a:schemeClr val="dk1"/>
                          </a:solidFill>
                          <a:latin typeface="Arial Black" pitchFamily="34" charset="0"/>
                          <a:ea typeface="+mn-ea"/>
                          <a:cs typeface="+mn-cs"/>
                        </a:rPr>
                        <a:t>Less than 5 for</a:t>
                      </a:r>
                    </a:p>
                    <a:p>
                      <a:pPr algn="l"/>
                      <a:r>
                        <a:rPr kumimoji="0" lang="en-US" sz="1200" b="1" i="0" u="none" strike="noStrike" kern="1200" baseline="0" dirty="0" smtClean="0">
                          <a:solidFill>
                            <a:schemeClr val="dk1"/>
                          </a:solidFill>
                          <a:latin typeface="Arial Black" pitchFamily="34" charset="0"/>
                          <a:ea typeface="+mn-ea"/>
                          <a:cs typeface="+mn-cs"/>
                        </a:rPr>
                        <a:t> </a:t>
                      </a:r>
                      <a:r>
                        <a:rPr kumimoji="0" lang="en-US" sz="1800" b="1" i="0" u="none" strike="noStrike" kern="1200" baseline="0" dirty="0" smtClean="0">
                          <a:solidFill>
                            <a:schemeClr val="dk1"/>
                          </a:solidFill>
                          <a:latin typeface="Arial Black" pitchFamily="34" charset="0"/>
                          <a:ea typeface="+mn-ea"/>
                          <a:cs typeface="+mn-cs"/>
                        </a:rPr>
                        <a:t>more than 50 m </a:t>
                      </a:r>
                    </a:p>
                    <a:p>
                      <a:pPr algn="l"/>
                      <a:r>
                        <a:rPr kumimoji="0" lang="en-US" sz="1200" b="0" i="0" u="none" strike="noStrike" kern="1200" baseline="0" dirty="0" smtClean="0">
                          <a:solidFill>
                            <a:schemeClr val="dk1"/>
                          </a:solidFill>
                          <a:latin typeface="Arial Black" pitchFamily="34" charset="0"/>
                          <a:ea typeface="+mn-ea"/>
                          <a:cs typeface="+mn-cs"/>
                        </a:rPr>
                        <a:t>OR</a:t>
                      </a:r>
                      <a:r>
                        <a:rPr kumimoji="0" lang="en-US" sz="1800" b="1" i="0" u="none" strike="noStrike" kern="1200" baseline="0" dirty="0" smtClean="0">
                          <a:solidFill>
                            <a:schemeClr val="dk1"/>
                          </a:solidFill>
                          <a:latin typeface="Arial Black" pitchFamily="34" charset="0"/>
                          <a:ea typeface="+mn-ea"/>
                          <a:cs typeface="+mn-cs"/>
                        </a:rPr>
                        <a:t> </a:t>
                      </a:r>
                    </a:p>
                    <a:p>
                      <a:pPr algn="l"/>
                      <a:endParaRPr kumimoji="0" lang="en-US" sz="1800" b="1" i="0" u="none" strike="noStrike" kern="1200" baseline="0" dirty="0" smtClean="0">
                        <a:solidFill>
                          <a:schemeClr val="dk1"/>
                        </a:solidFill>
                        <a:latin typeface="Arial Black" pitchFamily="34" charset="0"/>
                        <a:ea typeface="+mn-ea"/>
                        <a:cs typeface="+mn-cs"/>
                      </a:endParaRPr>
                    </a:p>
                    <a:p>
                      <a:pPr algn="l"/>
                      <a:r>
                        <a:rPr kumimoji="0" lang="en-US" sz="1800" b="1" i="0" u="none" strike="noStrike" kern="1200" baseline="0" dirty="0" smtClean="0">
                          <a:solidFill>
                            <a:schemeClr val="accent2">
                              <a:lumMod val="75000"/>
                            </a:schemeClr>
                          </a:solidFill>
                          <a:latin typeface="Arial Black" pitchFamily="34" charset="0"/>
                          <a:ea typeface="+mn-ea"/>
                          <a:cs typeface="+mn-cs"/>
                        </a:rPr>
                        <a:t>More than </a:t>
                      </a:r>
                      <a:r>
                        <a:rPr kumimoji="0" lang="en-US" sz="1800" b="1" i="0" u="none" strike="noStrike" kern="1200" baseline="0" dirty="0" smtClean="0">
                          <a:solidFill>
                            <a:schemeClr val="accent2">
                              <a:lumMod val="75000"/>
                            </a:schemeClr>
                          </a:solidFill>
                          <a:latin typeface="Arial Black" pitchFamily="34" charset="0"/>
                          <a:ea typeface="+mn-ea"/>
                          <a:cs typeface="+mn-cs"/>
                        </a:rPr>
                        <a:t>25b </a:t>
                      </a:r>
                      <a:r>
                        <a:rPr kumimoji="0" lang="en-US" sz="1800" b="1" i="0" u="none" strike="noStrike" kern="1200" baseline="0" dirty="0" smtClean="0">
                          <a:solidFill>
                            <a:schemeClr val="accent2">
                              <a:lumMod val="75000"/>
                            </a:schemeClr>
                          </a:solidFill>
                          <a:latin typeface="Arial Black" pitchFamily="34" charset="0"/>
                          <a:ea typeface="+mn-ea"/>
                          <a:cs typeface="+mn-cs"/>
                        </a:rPr>
                        <a:t>for more than 25 m </a:t>
                      </a:r>
                    </a:p>
                    <a:p>
                      <a:pPr algn="l"/>
                      <a:r>
                        <a:rPr kumimoji="0" lang="en-US" sz="1400" b="0" i="0" u="none" strike="noStrike" kern="1200" baseline="0" dirty="0" smtClean="0">
                          <a:solidFill>
                            <a:schemeClr val="dk1"/>
                          </a:solidFill>
                          <a:latin typeface="Arial Black" pitchFamily="34" charset="0"/>
                          <a:ea typeface="+mn-ea"/>
                          <a:cs typeface="+mn-cs"/>
                        </a:rPr>
                        <a:t>OR</a:t>
                      </a:r>
                      <a:r>
                        <a:rPr kumimoji="0" lang="en-US" sz="1800" b="1" i="0" u="none" strike="noStrike" kern="1200" baseline="0" dirty="0" smtClean="0">
                          <a:solidFill>
                            <a:schemeClr val="dk1"/>
                          </a:solidFill>
                          <a:latin typeface="Arial Black" pitchFamily="34" charset="0"/>
                          <a:ea typeface="+mn-ea"/>
                          <a:cs typeface="+mn-cs"/>
                        </a:rPr>
                        <a:t> </a:t>
                      </a:r>
                    </a:p>
                    <a:p>
                      <a:pPr algn="l"/>
                      <a:r>
                        <a:rPr kumimoji="0" lang="en-US" sz="1800" b="1" i="0" u="none" strike="noStrike" kern="1200" baseline="0" dirty="0" smtClean="0">
                          <a:solidFill>
                            <a:schemeClr val="accent5">
                              <a:lumMod val="75000"/>
                            </a:schemeClr>
                          </a:solidFill>
                          <a:latin typeface="Arial Black" pitchFamily="34" charset="0"/>
                          <a:ea typeface="+mn-ea"/>
                          <a:cs typeface="+mn-cs"/>
                        </a:rPr>
                        <a:t>Sinusoidal</a:t>
                      </a:r>
                      <a:r>
                        <a:rPr kumimoji="0" lang="en-US" sz="1800" b="1" i="0" u="none" strike="noStrike" kern="1200" baseline="0" dirty="0" smtClean="0">
                          <a:solidFill>
                            <a:schemeClr val="dk1"/>
                          </a:solidFill>
                          <a:latin typeface="Arial Black" pitchFamily="34" charset="0"/>
                          <a:ea typeface="+mn-ea"/>
                          <a:cs typeface="+mn-cs"/>
                        </a:rPr>
                        <a:t> 	</a:t>
                      </a:r>
                    </a:p>
                    <a:p>
                      <a:pPr algn="l"/>
                      <a:endParaRPr lang="en-US" b="1" dirty="0">
                        <a:latin typeface="Arial Black"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305300">
                <a:tc vMerge="1">
                  <a:txBody>
                    <a:bodyPr/>
                    <a:lstStyle/>
                    <a:p>
                      <a:endParaRPr lang="en-US"/>
                    </a:p>
                  </a:txBody>
                  <a:tcPr/>
                </a:tc>
                <a:tc vMerge="1">
                  <a:txBody>
                    <a:bodyPr/>
                    <a:lstStyle/>
                    <a:p>
                      <a:endParaRPr lang="en-US"/>
                    </a:p>
                  </a:txBody>
                  <a:tcPr/>
                </a:tc>
                <a:tc>
                  <a:txBody>
                    <a:bodyPr/>
                    <a:lstStyle/>
                    <a:p>
                      <a:pPr algn="l"/>
                      <a:endParaRPr lang="en-US" b="1" dirty="0">
                        <a:latin typeface="Arial Black" pitchFamily="34" charset="0"/>
                      </a:endParaRPr>
                    </a:p>
                  </a:txBody>
                  <a:tcPr>
                    <a:lnT w="12700" cap="flat" cmpd="sng" algn="ctr">
                      <a:solidFill>
                        <a:schemeClr val="tx1"/>
                      </a:solidFill>
                      <a:prstDash val="solid"/>
                      <a:round/>
                      <a:headEnd type="none" w="med" len="med"/>
                      <a:tailEnd type="none" w="med" len="med"/>
                    </a:lnT>
                  </a:tcPr>
                </a:tc>
                <a:tc>
                  <a:txBody>
                    <a:bodyPr/>
                    <a:lstStyle/>
                    <a:p>
                      <a:pPr algn="l"/>
                      <a:endParaRPr lang="en-US" b="1" dirty="0">
                        <a:latin typeface="Arial Black"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87645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a:t>
            </a:r>
          </a:p>
        </p:txBody>
      </p:sp>
      <p:sp>
        <p:nvSpPr>
          <p:cNvPr id="3" name="Content Placeholder 2"/>
          <p:cNvSpPr>
            <a:spLocks noGrp="1"/>
          </p:cNvSpPr>
          <p:nvPr>
            <p:ph idx="1"/>
          </p:nvPr>
        </p:nvSpPr>
        <p:spPr/>
        <p:txBody>
          <a:bodyPr>
            <a:normAutofit/>
          </a:bodyPr>
          <a:lstStyle/>
          <a:p>
            <a:pPr algn="l" rtl="0"/>
            <a:r>
              <a:rPr lang="en-US" dirty="0"/>
              <a:t>they are usually associated with </a:t>
            </a:r>
            <a:r>
              <a:rPr lang="en-US" u="sng" dirty="0" smtClean="0">
                <a:hlinkClick r:id="rId2" tooltip="Learn more about Fetal Movement from ScienceDirect's AI-generated Topic Pages"/>
              </a:rPr>
              <a:t>fetal movements</a:t>
            </a:r>
            <a:endParaRPr lang="en-US" u="sng" dirty="0" smtClean="0"/>
          </a:p>
          <a:p>
            <a:pPr algn="l" rtl="0"/>
            <a:r>
              <a:rPr lang="en-US" dirty="0"/>
              <a:t>I</a:t>
            </a:r>
            <a:r>
              <a:rPr lang="en-US" dirty="0" smtClean="0"/>
              <a:t>ts </a:t>
            </a:r>
            <a:r>
              <a:rPr lang="en-US" dirty="0"/>
              <a:t>absence </a:t>
            </a:r>
            <a:r>
              <a:rPr lang="en-US" dirty="0" smtClean="0"/>
              <a:t>during</a:t>
            </a:r>
          </a:p>
          <a:p>
            <a:pPr lvl="1"/>
            <a:r>
              <a:rPr lang="en-US" dirty="0" smtClean="0"/>
              <a:t> </a:t>
            </a:r>
            <a:r>
              <a:rPr lang="en-US" dirty="0">
                <a:solidFill>
                  <a:schemeClr val="accent2">
                    <a:lumMod val="40000"/>
                    <a:lumOff val="60000"/>
                  </a:schemeClr>
                </a:solidFill>
              </a:rPr>
              <a:t>late </a:t>
            </a:r>
            <a:r>
              <a:rPr lang="en-US" dirty="0" smtClean="0">
                <a:solidFill>
                  <a:schemeClr val="accent2">
                    <a:lumMod val="40000"/>
                    <a:lumOff val="60000"/>
                  </a:schemeClr>
                </a:solidFill>
              </a:rPr>
              <a:t>labor </a:t>
            </a:r>
            <a:endParaRPr lang="en-US" dirty="0"/>
          </a:p>
          <a:p>
            <a:pPr lvl="1"/>
            <a:r>
              <a:rPr lang="en-US" dirty="0" smtClean="0"/>
              <a:t>Maternal </a:t>
            </a:r>
            <a:r>
              <a:rPr lang="en-US" dirty="0">
                <a:solidFill>
                  <a:schemeClr val="accent2">
                    <a:lumMod val="40000"/>
                    <a:lumOff val="60000"/>
                  </a:schemeClr>
                </a:solidFill>
              </a:rPr>
              <a:t>pushing</a:t>
            </a:r>
            <a:r>
              <a:rPr lang="en-US" dirty="0"/>
              <a:t> in 2 stage of </a:t>
            </a:r>
            <a:r>
              <a:rPr lang="en-US" dirty="0" smtClean="0"/>
              <a:t>labor</a:t>
            </a:r>
          </a:p>
          <a:p>
            <a:pPr lvl="1"/>
            <a:r>
              <a:rPr lang="en-US" dirty="0" smtClean="0"/>
              <a:t> hypoxic stress</a:t>
            </a:r>
          </a:p>
        </p:txBody>
      </p:sp>
    </p:spTree>
    <p:extLst>
      <p:ext uri="{BB962C8B-B14F-4D97-AF65-F5344CB8AC3E}">
        <p14:creationId xmlns:p14="http://schemas.microsoft.com/office/powerpoint/2010/main" val="301607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decelerations</a:t>
            </a:r>
          </a:p>
        </p:txBody>
      </p:sp>
      <p:sp>
        <p:nvSpPr>
          <p:cNvPr id="3" name="Content Placeholder 2"/>
          <p:cNvSpPr>
            <a:spLocks noGrp="1"/>
          </p:cNvSpPr>
          <p:nvPr>
            <p:ph idx="1"/>
          </p:nvPr>
        </p:nvSpPr>
        <p:spPr>
          <a:xfrm>
            <a:off x="381000" y="1783560"/>
            <a:ext cx="8686800" cy="4572000"/>
          </a:xfrm>
        </p:spPr>
        <p:txBody>
          <a:bodyPr/>
          <a:lstStyle/>
          <a:p>
            <a:pPr algn="l" rtl="0"/>
            <a:r>
              <a:rPr lang="en-US" b="1" dirty="0"/>
              <a:t>They are benign but also </a:t>
            </a:r>
            <a:r>
              <a:rPr lang="en-US" b="1" dirty="0" smtClean="0"/>
              <a:t>rare,</a:t>
            </a:r>
            <a:r>
              <a:rPr lang="en-US" b="1" dirty="0" smtClean="0">
                <a:solidFill>
                  <a:schemeClr val="accent2">
                    <a:lumMod val="40000"/>
                    <a:lumOff val="60000"/>
                  </a:schemeClr>
                </a:solidFill>
              </a:rPr>
              <a:t>2</a:t>
            </a:r>
            <a:r>
              <a:rPr lang="en-US" b="1" dirty="0">
                <a:solidFill>
                  <a:schemeClr val="accent2">
                    <a:lumMod val="40000"/>
                    <a:lumOff val="60000"/>
                  </a:schemeClr>
                </a:solidFill>
              </a:rPr>
              <a:t>% </a:t>
            </a:r>
            <a:r>
              <a:rPr lang="en-US" b="1" dirty="0"/>
              <a:t>of </a:t>
            </a:r>
            <a:r>
              <a:rPr lang="en-US" b="1" dirty="0" smtClean="0"/>
              <a:t>all </a:t>
            </a:r>
            <a:r>
              <a:rPr lang="en-US" sz="2800" b="1" dirty="0" smtClean="0"/>
              <a:t>decelerations</a:t>
            </a:r>
          </a:p>
          <a:p>
            <a:pPr algn="l" rtl="0"/>
            <a:r>
              <a:rPr lang="en-US" b="1" dirty="0" smtClean="0"/>
              <a:t>occurring </a:t>
            </a:r>
            <a:r>
              <a:rPr lang="en-US" b="1" dirty="0"/>
              <a:t>in early </a:t>
            </a:r>
            <a:r>
              <a:rPr lang="en-US" b="1" dirty="0" smtClean="0"/>
              <a:t>labor</a:t>
            </a:r>
          </a:p>
          <a:p>
            <a:pPr algn="l" rtl="0"/>
            <a:r>
              <a:rPr lang="en-US" b="1" dirty="0" smtClean="0"/>
              <a:t>it </a:t>
            </a:r>
            <a:r>
              <a:rPr lang="en-US" b="1" dirty="0"/>
              <a:t>is more likely that ‘shallow</a:t>
            </a:r>
            <a:r>
              <a:rPr lang="en-US" b="1" dirty="0" smtClean="0">
                <a:solidFill>
                  <a:srgbClr val="FFFF00"/>
                </a:solidFill>
              </a:rPr>
              <a:t>’( </a:t>
            </a:r>
            <a:r>
              <a:rPr lang="en-US" b="1" dirty="0">
                <a:solidFill>
                  <a:srgbClr val="FFFF00"/>
                </a:solidFill>
              </a:rPr>
              <a:t>decelerations secondary to chronic hypoxia are being misclassified as ‘</a:t>
            </a:r>
            <a:r>
              <a:rPr lang="en-US" b="1" dirty="0" smtClean="0">
                <a:solidFill>
                  <a:srgbClr val="FFFF00"/>
                </a:solidFill>
              </a:rPr>
              <a:t>early </a:t>
            </a:r>
            <a:r>
              <a:rPr lang="en-US" b="1" dirty="0">
                <a:solidFill>
                  <a:srgbClr val="FFFF00"/>
                </a:solidFill>
              </a:rPr>
              <a:t>decelerations </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306167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229" y="304800"/>
            <a:ext cx="7772400" cy="4572000"/>
          </a:xfrm>
        </p:spPr>
        <p:txBody>
          <a:bodyPr/>
          <a:lstStyle/>
          <a:p>
            <a:pPr algn="l" rtl="0"/>
            <a:r>
              <a:rPr lang="en-US" dirty="0" smtClean="0"/>
              <a:t>Late deceleration:</a:t>
            </a:r>
          </a:p>
          <a:p>
            <a:pPr lvl="1" algn="l" rtl="0"/>
            <a:r>
              <a:rPr lang="en-US" dirty="0" smtClean="0"/>
              <a:t>Typically </a:t>
            </a:r>
            <a:r>
              <a:rPr lang="en-US" dirty="0"/>
              <a:t>LD </a:t>
            </a:r>
            <a:r>
              <a:rPr lang="en-US" dirty="0" smtClean="0"/>
              <a:t>fall </a:t>
            </a:r>
            <a:r>
              <a:rPr lang="en-US" dirty="0"/>
              <a:t>at least 20 </a:t>
            </a:r>
            <a:r>
              <a:rPr lang="en-US" dirty="0" err="1"/>
              <a:t>bpm</a:t>
            </a:r>
            <a:r>
              <a:rPr lang="en-US" dirty="0"/>
              <a:t> and rarely fall below 30-40 </a:t>
            </a:r>
            <a:r>
              <a:rPr lang="en-US" dirty="0" err="1"/>
              <a:t>pbm</a:t>
            </a:r>
            <a:endParaRPr lang="en-US" dirty="0"/>
          </a:p>
          <a:p>
            <a:pPr algn="l" rtl="0"/>
            <a:endParaRPr lang="en-US" dirty="0"/>
          </a:p>
        </p:txBody>
      </p:sp>
      <p:pic>
        <p:nvPicPr>
          <p:cNvPr id="4" name="Picture 11" descr="C:\Documents and Settings\Administrator\Desktop\Late_decelerations_2.jpg"/>
          <p:cNvPicPr>
            <a:picLocks noChangeAspect="1" noChangeArrowheads="1"/>
          </p:cNvPicPr>
          <p:nvPr/>
        </p:nvPicPr>
        <p:blipFill>
          <a:blip r:embed="rId2"/>
          <a:srcRect/>
          <a:stretch>
            <a:fillRect/>
          </a:stretch>
        </p:blipFill>
        <p:spPr bwMode="auto">
          <a:xfrm>
            <a:off x="1538514" y="2438400"/>
            <a:ext cx="5704114" cy="3317066"/>
          </a:xfrm>
          <a:prstGeom prst="rect">
            <a:avLst/>
          </a:prstGeom>
          <a:noFill/>
        </p:spPr>
      </p:pic>
    </p:spTree>
    <p:extLst>
      <p:ext uri="{BB962C8B-B14F-4D97-AF65-F5344CB8AC3E}">
        <p14:creationId xmlns:p14="http://schemas.microsoft.com/office/powerpoint/2010/main" val="2750583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6856304"/>
              </p:ext>
            </p:extLst>
          </p:nvPr>
        </p:nvGraphicFramePr>
        <p:xfrm>
          <a:off x="127000" y="0"/>
          <a:ext cx="8991600" cy="7330440"/>
        </p:xfrm>
        <a:graphic>
          <a:graphicData uri="http://schemas.openxmlformats.org/drawingml/2006/table">
            <a:tbl>
              <a:tblPr firstRow="1" bandRow="1">
                <a:tableStyleId>{5C22544A-7EE6-4342-B048-85BDC9FD1C3A}</a:tableStyleId>
              </a:tblPr>
              <a:tblGrid>
                <a:gridCol w="1701800"/>
                <a:gridCol w="2133600"/>
                <a:gridCol w="2667000"/>
                <a:gridCol w="2489200"/>
              </a:tblGrid>
              <a:tr h="986158">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Description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Reassuring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Non-reassuring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Arial Black" pitchFamily="34" charset="0"/>
                          <a:ea typeface="+mn-ea"/>
                          <a:cs typeface="+mn-cs"/>
                        </a:rPr>
                        <a:t>Abnormal 	</a:t>
                      </a:r>
                    </a:p>
                  </a:txBody>
                  <a:tcPr/>
                </a:tc>
              </a:tr>
              <a:tr h="6344282">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baseline="0" dirty="0" smtClean="0">
                          <a:solidFill>
                            <a:schemeClr val="dk1"/>
                          </a:solidFill>
                          <a:latin typeface="Arial Black" pitchFamily="34" charset="0"/>
                          <a:ea typeface="+mn-ea"/>
                          <a:cs typeface="+mn-cs"/>
                        </a:rPr>
                        <a:t>decelerations</a:t>
                      </a:r>
                      <a:r>
                        <a:rPr kumimoji="0" lang="en-US" sz="2000" b="1" i="0" u="none" strike="noStrike" kern="1200" baseline="0" dirty="0" smtClean="0">
                          <a:solidFill>
                            <a:schemeClr val="dk1"/>
                          </a:solidFill>
                          <a:latin typeface="Arial Black" pitchFamily="34" charset="0"/>
                          <a:ea typeface="+mn-ea"/>
                          <a:cs typeface="+mn-cs"/>
                        </a:rPr>
                        <a:t> 	</a:t>
                      </a:r>
                    </a:p>
                    <a:p>
                      <a:pPr algn="l"/>
                      <a:endParaRPr lang="en-US" sz="2000" b="1" dirty="0">
                        <a:latin typeface="Arial Black"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dk1"/>
                          </a:solidFill>
                          <a:latin typeface="Arial Black" pitchFamily="34" charset="0"/>
                          <a:ea typeface="+mn-ea"/>
                          <a:cs typeface="+mn-cs"/>
                        </a:rPr>
                        <a:t>None or early 	</a:t>
                      </a:r>
                    </a:p>
                    <a:p>
                      <a:pPr algn="l"/>
                      <a:endParaRPr lang="en-US" sz="2000" b="1" dirty="0">
                        <a:latin typeface="Arial Black"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dk1"/>
                          </a:solidFill>
                          <a:latin typeface="Arial Black" pitchFamily="34" charset="0"/>
                          <a:ea typeface="+mn-ea"/>
                          <a:cs typeface="+mn-cs"/>
                        </a:rPr>
                        <a:t>Late decelerations in over </a:t>
                      </a:r>
                      <a:r>
                        <a:rPr kumimoji="0" lang="en-US" sz="2000" b="1" i="0" u="none" strike="noStrike" kern="1200" baseline="0" dirty="0" smtClean="0">
                          <a:solidFill>
                            <a:schemeClr val="accent2">
                              <a:lumMod val="75000"/>
                            </a:schemeClr>
                          </a:solidFill>
                          <a:latin typeface="Arial Black" pitchFamily="34" charset="0"/>
                          <a:ea typeface="+mn-ea"/>
                          <a:cs typeface="+mn-cs"/>
                        </a:rPr>
                        <a:t>50%</a:t>
                      </a:r>
                      <a:r>
                        <a:rPr kumimoji="0" lang="en-US" sz="2000" b="1" i="0" u="none" strike="noStrike" kern="1200" baseline="0" dirty="0" smtClean="0">
                          <a:solidFill>
                            <a:schemeClr val="dk1"/>
                          </a:solidFill>
                          <a:latin typeface="Arial Black" pitchFamily="34" charset="0"/>
                          <a:ea typeface="+mn-ea"/>
                          <a:cs typeface="+mn-cs"/>
                        </a:rPr>
                        <a:t> of contractions for </a:t>
                      </a:r>
                      <a:r>
                        <a:rPr kumimoji="0" lang="en-US" sz="2000" b="1" i="0" u="none" strike="noStrike" kern="1200" baseline="0" dirty="0" smtClean="0">
                          <a:solidFill>
                            <a:schemeClr val="bg1"/>
                          </a:solidFill>
                          <a:latin typeface="Arial Black" pitchFamily="34" charset="0"/>
                          <a:ea typeface="+mn-ea"/>
                          <a:cs typeface="+mn-cs"/>
                        </a:rPr>
                        <a:t>less than </a:t>
                      </a:r>
                      <a:r>
                        <a:rPr kumimoji="0" lang="en-US" sz="2000" b="1" i="0" u="none" strike="noStrike" kern="1200" baseline="0" dirty="0" smtClean="0">
                          <a:solidFill>
                            <a:schemeClr val="accent2">
                              <a:lumMod val="75000"/>
                            </a:schemeClr>
                          </a:solidFill>
                          <a:latin typeface="Arial Black" pitchFamily="34" charset="0"/>
                          <a:ea typeface="+mn-ea"/>
                          <a:cs typeface="+mn-cs"/>
                        </a:rPr>
                        <a:t>30 m</a:t>
                      </a:r>
                      <a:r>
                        <a:rPr kumimoji="0" lang="en-US" sz="2000" b="1" i="0" u="none" strike="noStrike" kern="1200" baseline="0" dirty="0" smtClean="0">
                          <a:solidFill>
                            <a:schemeClr val="dk1"/>
                          </a:solidFill>
                          <a:latin typeface="Arial Black" pitchFamily="34" charset="0"/>
                          <a:ea typeface="+mn-ea"/>
                          <a:cs typeface="+mn-cs"/>
                        </a:rPr>
                        <a:t>, with no </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dk1"/>
                          </a:solidFill>
                          <a:latin typeface="Arial Black" pitchFamily="34" charset="0"/>
                          <a:ea typeface="+mn-ea"/>
                          <a:cs typeface="+mn-cs"/>
                        </a:rPr>
                        <a:t>risk factors</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dk1"/>
                          </a:solidFill>
                          <a:latin typeface="Arial Black" pitchFamily="34" charset="0"/>
                          <a:ea typeface="+mn-ea"/>
                          <a:cs typeface="+mn-cs"/>
                        </a:rPr>
                        <a:t> </a:t>
                      </a:r>
                      <a:r>
                        <a:rPr kumimoji="0" lang="en-US" sz="1600" b="1" i="0" u="none" strike="noStrike" kern="1200" baseline="0" dirty="0" smtClean="0">
                          <a:solidFill>
                            <a:schemeClr val="dk1"/>
                          </a:solidFill>
                          <a:latin typeface="Arial Black" pitchFamily="34" charset="0"/>
                          <a:ea typeface="+mn-ea"/>
                          <a:cs typeface="+mn-cs"/>
                        </a:rPr>
                        <a:t>(vaginal bleeding or significant meconium) </a:t>
                      </a:r>
                      <a:r>
                        <a:rPr kumimoji="0" lang="en-US" sz="2000" b="1" i="0" u="none" strike="noStrike" kern="1200" baseline="0" dirty="0" smtClean="0">
                          <a:solidFill>
                            <a:schemeClr val="dk1"/>
                          </a:solidFill>
                          <a:latin typeface="Arial Black" pitchFamily="34" charset="0"/>
                          <a:ea typeface="+mn-ea"/>
                          <a:cs typeface="+mn-cs"/>
                        </a:rPr>
                        <a:t>	</a:t>
                      </a:r>
                    </a:p>
                    <a:p>
                      <a:pPr algn="l"/>
                      <a:endParaRPr lang="en-US" sz="2000" b="1" dirty="0">
                        <a:latin typeface="Arial Black" pitchFamily="34" charset="0"/>
                      </a:endParaRPr>
                    </a:p>
                  </a:txBody>
                  <a:tcPr/>
                </a:tc>
                <a:tc>
                  <a:txBody>
                    <a:bodyPr/>
                    <a:lstStyle/>
                    <a:p>
                      <a:pPr algn="l"/>
                      <a:r>
                        <a:rPr kumimoji="0" lang="en-US" sz="2000" b="1" i="0" u="none" strike="noStrike" kern="1200" baseline="0" dirty="0" smtClean="0">
                          <a:solidFill>
                            <a:schemeClr val="dk1"/>
                          </a:solidFill>
                          <a:latin typeface="Arial Black" pitchFamily="34" charset="0"/>
                          <a:ea typeface="+mn-ea"/>
                          <a:cs typeface="+mn-cs"/>
                        </a:rPr>
                        <a:t>Late decelerations for 30 m (or less if any risk factors) </a:t>
                      </a:r>
                    </a:p>
                    <a:p>
                      <a:pPr algn="l"/>
                      <a:r>
                        <a:rPr kumimoji="0" lang="en-US" sz="1400" b="0" i="0" u="none" strike="noStrike" kern="1200" baseline="0" dirty="0" smtClean="0">
                          <a:solidFill>
                            <a:schemeClr val="dk1"/>
                          </a:solidFill>
                          <a:latin typeface="Arial Black" pitchFamily="34" charset="0"/>
                          <a:ea typeface="+mn-ea"/>
                          <a:cs typeface="+mn-cs"/>
                        </a:rPr>
                        <a:t>OR </a:t>
                      </a:r>
                    </a:p>
                    <a:p>
                      <a:pPr algn="l"/>
                      <a:endParaRPr kumimoji="0" lang="en-US" sz="1100" b="0" i="0" u="none" strike="noStrike" kern="1200" baseline="0" dirty="0" smtClean="0">
                        <a:solidFill>
                          <a:schemeClr val="dk1"/>
                        </a:solidFill>
                        <a:latin typeface="Arial Black" pitchFamily="34" charset="0"/>
                        <a:ea typeface="+mn-ea"/>
                        <a:cs typeface="+mn-cs"/>
                      </a:endParaRPr>
                    </a:p>
                    <a:p>
                      <a:pPr algn="l"/>
                      <a:r>
                        <a:rPr kumimoji="0" lang="en-US" sz="2000" b="1" i="0" u="none" strike="noStrike" kern="1200" baseline="0" dirty="0" smtClean="0">
                          <a:solidFill>
                            <a:schemeClr val="accent2">
                              <a:lumMod val="75000"/>
                            </a:schemeClr>
                          </a:solidFill>
                          <a:latin typeface="Arial Black" pitchFamily="34" charset="0"/>
                          <a:ea typeface="+mn-ea"/>
                          <a:cs typeface="+mn-cs"/>
                        </a:rPr>
                        <a:t>Acute </a:t>
                      </a:r>
                      <a:r>
                        <a:rPr kumimoji="0" lang="en-US" sz="2000" b="1" i="0" u="none" strike="noStrike" kern="1200" baseline="0" dirty="0" err="1" smtClean="0">
                          <a:solidFill>
                            <a:schemeClr val="accent2">
                              <a:lumMod val="75000"/>
                            </a:schemeClr>
                          </a:solidFill>
                          <a:latin typeface="Arial Black" pitchFamily="34" charset="0"/>
                          <a:ea typeface="+mn-ea"/>
                          <a:cs typeface="+mn-cs"/>
                        </a:rPr>
                        <a:t>bradycardia</a:t>
                      </a:r>
                      <a:r>
                        <a:rPr kumimoji="0" lang="en-US" sz="2000" b="1" i="0" u="none" strike="noStrike" kern="1200" baseline="0" dirty="0" smtClean="0">
                          <a:solidFill>
                            <a:schemeClr val="accent2">
                              <a:lumMod val="75000"/>
                            </a:schemeClr>
                          </a:solidFill>
                          <a:latin typeface="Arial Black" pitchFamily="34" charset="0"/>
                          <a:ea typeface="+mn-ea"/>
                          <a:cs typeface="+mn-cs"/>
                        </a:rPr>
                        <a:t>, </a:t>
                      </a:r>
                    </a:p>
                    <a:p>
                      <a:pPr algn="l"/>
                      <a:r>
                        <a:rPr kumimoji="0" lang="en-US" sz="2000" b="1" i="0" u="none" strike="noStrike" kern="1200" baseline="0" dirty="0" smtClean="0">
                          <a:solidFill>
                            <a:schemeClr val="accent2">
                              <a:lumMod val="75000"/>
                            </a:schemeClr>
                          </a:solidFill>
                          <a:latin typeface="Arial Black" pitchFamily="34" charset="0"/>
                          <a:ea typeface="+mn-ea"/>
                          <a:cs typeface="+mn-cs"/>
                        </a:rPr>
                        <a:t>or </a:t>
                      </a:r>
                    </a:p>
                    <a:p>
                      <a:pPr algn="l"/>
                      <a:endParaRPr kumimoji="0" lang="en-US" sz="2000" b="1" i="0" u="none" strike="noStrike" kern="1200" baseline="0" dirty="0" smtClean="0">
                        <a:solidFill>
                          <a:schemeClr val="accent2">
                            <a:lumMod val="75000"/>
                          </a:schemeClr>
                        </a:solidFill>
                        <a:latin typeface="Arial Black" pitchFamily="34" charset="0"/>
                        <a:ea typeface="+mn-ea"/>
                        <a:cs typeface="+mn-cs"/>
                      </a:endParaRPr>
                    </a:p>
                    <a:p>
                      <a:pPr algn="l"/>
                      <a:r>
                        <a:rPr kumimoji="0" lang="en-US" sz="2000" b="1" i="0" u="none" strike="noStrike" kern="1200" baseline="0" dirty="0" smtClean="0">
                          <a:solidFill>
                            <a:schemeClr val="tx2">
                              <a:lumMod val="50000"/>
                            </a:schemeClr>
                          </a:solidFill>
                          <a:latin typeface="Arial Black" pitchFamily="34" charset="0"/>
                          <a:ea typeface="+mn-ea"/>
                          <a:cs typeface="+mn-cs"/>
                        </a:rPr>
                        <a:t>a single prolonged deceleration lasting 3 minutes or more 	</a:t>
                      </a:r>
                    </a:p>
                    <a:p>
                      <a:pPr algn="l"/>
                      <a:endParaRPr lang="en-US" sz="2000" b="1" dirty="0">
                        <a:solidFill>
                          <a:schemeClr val="tx2">
                            <a:lumMod val="50000"/>
                          </a:schemeClr>
                        </a:solidFill>
                        <a:latin typeface="Arial Black" pitchFamily="34" charset="0"/>
                      </a:endParaRPr>
                    </a:p>
                  </a:txBody>
                  <a:tcPr/>
                </a:tc>
              </a:tr>
            </a:tbl>
          </a:graphicData>
        </a:graphic>
      </p:graphicFrame>
    </p:spTree>
    <p:extLst>
      <p:ext uri="{BB962C8B-B14F-4D97-AF65-F5344CB8AC3E}">
        <p14:creationId xmlns:p14="http://schemas.microsoft.com/office/powerpoint/2010/main" val="4198019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oatext.com/img/COGRM-5-253-g00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279" y="83456"/>
            <a:ext cx="4762500" cy="6553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994299"/>
            <a:ext cx="2433028" cy="26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483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normAutofit fontScale="90000"/>
          </a:bodyPr>
          <a:lstStyle/>
          <a:p>
            <a:r>
              <a:rPr lang="en-US" dirty="0"/>
              <a:t>concerning characteristics of variable decelerations 	</a:t>
            </a:r>
          </a:p>
        </p:txBody>
      </p:sp>
      <p:sp>
        <p:nvSpPr>
          <p:cNvPr id="4" name="Content Placeholder 3"/>
          <p:cNvSpPr>
            <a:spLocks noGrp="1"/>
          </p:cNvSpPr>
          <p:nvPr>
            <p:ph idx="1"/>
          </p:nvPr>
        </p:nvSpPr>
        <p:spPr>
          <a:xfrm>
            <a:off x="914400" y="1783560"/>
            <a:ext cx="8229600" cy="4572000"/>
          </a:xfrm>
        </p:spPr>
        <p:txBody>
          <a:bodyPr>
            <a:normAutofit fontScale="92500" lnSpcReduction="20000"/>
          </a:bodyPr>
          <a:lstStyle/>
          <a:p>
            <a:r>
              <a:rPr lang="en-US" dirty="0"/>
              <a:t>They are seldom associated with fetal hypoxia/acidosis </a:t>
            </a:r>
            <a:endParaRPr lang="en-US" dirty="0" smtClean="0"/>
          </a:p>
          <a:p>
            <a:r>
              <a:rPr lang="en-US" dirty="0" smtClean="0"/>
              <a:t>Reflect an intense and prolonged umbilical compression:</a:t>
            </a:r>
          </a:p>
          <a:p>
            <a:pPr lvl="1" algn="l" rtl="0"/>
            <a:r>
              <a:rPr lang="en-US" dirty="0" smtClean="0"/>
              <a:t>Increasing </a:t>
            </a:r>
            <a:r>
              <a:rPr lang="en-US" dirty="0" smtClean="0">
                <a:solidFill>
                  <a:schemeClr val="bg2">
                    <a:lumMod val="40000"/>
                    <a:lumOff val="60000"/>
                  </a:schemeClr>
                </a:solidFill>
              </a:rPr>
              <a:t>depth</a:t>
            </a:r>
            <a:r>
              <a:rPr lang="en-US" dirty="0" smtClean="0"/>
              <a:t>&gt;60</a:t>
            </a:r>
          </a:p>
          <a:p>
            <a:pPr lvl="1" algn="l" rtl="0"/>
            <a:r>
              <a:rPr lang="en-US" dirty="0" smtClean="0">
                <a:solidFill>
                  <a:srgbClr val="FF0000"/>
                </a:solidFill>
              </a:rPr>
              <a:t>lasting</a:t>
            </a:r>
            <a:r>
              <a:rPr lang="en-US" dirty="0" smtClean="0"/>
              <a:t> </a:t>
            </a:r>
            <a:r>
              <a:rPr lang="en-US" dirty="0"/>
              <a:t>more than 60 </a:t>
            </a:r>
            <a:r>
              <a:rPr lang="en-US" dirty="0" smtClean="0"/>
              <a:t>seconds</a:t>
            </a:r>
          </a:p>
          <a:p>
            <a:pPr lvl="1" algn="l" rtl="0"/>
            <a:r>
              <a:rPr lang="en-US" dirty="0" smtClean="0"/>
              <a:t>reduced </a:t>
            </a:r>
            <a:r>
              <a:rPr lang="en-US" dirty="0"/>
              <a:t>baseline </a:t>
            </a:r>
            <a:r>
              <a:rPr lang="en-US" dirty="0">
                <a:solidFill>
                  <a:srgbClr val="FF0000"/>
                </a:solidFill>
              </a:rPr>
              <a:t>variability</a:t>
            </a:r>
            <a:r>
              <a:rPr lang="en-US" dirty="0"/>
              <a:t> within the </a:t>
            </a:r>
            <a:r>
              <a:rPr lang="en-US" dirty="0" smtClean="0"/>
              <a:t>deceleration</a:t>
            </a:r>
          </a:p>
          <a:p>
            <a:pPr lvl="1" algn="l" rtl="0"/>
            <a:r>
              <a:rPr lang="en-US" dirty="0" smtClean="0"/>
              <a:t> </a:t>
            </a:r>
            <a:r>
              <a:rPr lang="en-US" dirty="0"/>
              <a:t>failure to</a:t>
            </a:r>
            <a:r>
              <a:rPr lang="en-US" dirty="0">
                <a:solidFill>
                  <a:srgbClr val="00B0F0"/>
                </a:solidFill>
              </a:rPr>
              <a:t> return </a:t>
            </a:r>
            <a:r>
              <a:rPr lang="en-US" dirty="0"/>
              <a:t>to </a:t>
            </a:r>
            <a:r>
              <a:rPr lang="en-US" dirty="0" smtClean="0"/>
              <a:t>baseline</a:t>
            </a:r>
          </a:p>
          <a:p>
            <a:pPr lvl="1" algn="l" rtl="0"/>
            <a:r>
              <a:rPr lang="en-US" dirty="0" smtClean="0"/>
              <a:t> </a:t>
            </a:r>
            <a:r>
              <a:rPr lang="en-US" dirty="0"/>
              <a:t>biphasic (</a:t>
            </a:r>
            <a:r>
              <a:rPr lang="en-US" dirty="0">
                <a:solidFill>
                  <a:srgbClr val="FF0000"/>
                </a:solidFill>
              </a:rPr>
              <a:t>W</a:t>
            </a:r>
            <a:r>
              <a:rPr lang="en-US" dirty="0"/>
              <a:t>) </a:t>
            </a:r>
            <a:r>
              <a:rPr lang="en-US" dirty="0" smtClean="0"/>
              <a:t>shape</a:t>
            </a:r>
          </a:p>
          <a:p>
            <a:pPr lvl="1" algn="l" rtl="0"/>
            <a:r>
              <a:rPr lang="en-US" dirty="0" smtClean="0"/>
              <a:t>no </a:t>
            </a:r>
            <a:r>
              <a:rPr lang="en-US" dirty="0">
                <a:solidFill>
                  <a:schemeClr val="accent1">
                    <a:lumMod val="75000"/>
                  </a:schemeClr>
                </a:solidFill>
              </a:rPr>
              <a:t>shouldering </a:t>
            </a:r>
            <a:endParaRPr lang="en-US" dirty="0" smtClean="0">
              <a:solidFill>
                <a:schemeClr val="accent1">
                  <a:lumMod val="75000"/>
                </a:schemeClr>
              </a:solidFill>
            </a:endParaRPr>
          </a:p>
          <a:p>
            <a:pPr lvl="1" algn="l" rtl="0"/>
            <a:r>
              <a:rPr lang="en-US" b="1" dirty="0" smtClean="0">
                <a:solidFill>
                  <a:srgbClr val="FFFF00"/>
                </a:solidFill>
              </a:rPr>
              <a:t>overshoot</a:t>
            </a:r>
            <a:r>
              <a:rPr lang="en-US" dirty="0"/>
              <a:t>	</a:t>
            </a:r>
          </a:p>
          <a:p>
            <a:pPr lvl="1" algn="l" rtl="0"/>
            <a:endParaRPr lang="en-US" dirty="0" smtClean="0"/>
          </a:p>
        </p:txBody>
      </p:sp>
    </p:spTree>
    <p:extLst>
      <p:ext uri="{BB962C8B-B14F-4D97-AF65-F5344CB8AC3E}">
        <p14:creationId xmlns:p14="http://schemas.microsoft.com/office/powerpoint/2010/main" val="618145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9334500"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18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Fetal assessment</a:t>
            </a:r>
            <a:endParaRPr lang="en-US" b="1" dirty="0">
              <a:solidFill>
                <a:srgbClr val="FFFF00"/>
              </a:solidFill>
            </a:endParaRPr>
          </a:p>
        </p:txBody>
      </p:sp>
      <p:sp>
        <p:nvSpPr>
          <p:cNvPr id="3" name="Content Placeholder 2"/>
          <p:cNvSpPr>
            <a:spLocks noGrp="1"/>
          </p:cNvSpPr>
          <p:nvPr>
            <p:ph idx="1"/>
          </p:nvPr>
        </p:nvSpPr>
        <p:spPr>
          <a:xfrm>
            <a:off x="152400" y="2463800"/>
            <a:ext cx="8229600" cy="4572000"/>
          </a:xfrm>
        </p:spPr>
        <p:txBody>
          <a:bodyPr>
            <a:normAutofit/>
          </a:bodyPr>
          <a:lstStyle/>
          <a:p>
            <a:r>
              <a:rPr lang="en-US" dirty="0"/>
              <a:t>The primary goal of FHR monitoring is to identify </a:t>
            </a:r>
            <a:r>
              <a:rPr lang="en-US" dirty="0">
                <a:solidFill>
                  <a:srgbClr val="FF0000"/>
                </a:solidFill>
              </a:rPr>
              <a:t>hypoxemic</a:t>
            </a:r>
            <a:r>
              <a:rPr lang="en-US" dirty="0"/>
              <a:t> and </a:t>
            </a:r>
            <a:r>
              <a:rPr lang="en-US" dirty="0">
                <a:solidFill>
                  <a:srgbClr val="FF0000"/>
                </a:solidFill>
              </a:rPr>
              <a:t>acidotic</a:t>
            </a:r>
            <a:r>
              <a:rPr lang="en-US" dirty="0"/>
              <a:t> fetuses and secondary goal is to avoid fetal </a:t>
            </a:r>
            <a:r>
              <a:rPr lang="en-US" dirty="0">
                <a:solidFill>
                  <a:srgbClr val="FF0000"/>
                </a:solidFill>
              </a:rPr>
              <a:t>neurologic</a:t>
            </a:r>
            <a:r>
              <a:rPr lang="en-US" dirty="0"/>
              <a:t> injury, if possible</a:t>
            </a:r>
          </a:p>
          <a:p>
            <a:r>
              <a:rPr lang="en-US" dirty="0" smtClean="0"/>
              <a:t>FHR </a:t>
            </a:r>
            <a:r>
              <a:rPr lang="en-US" dirty="0"/>
              <a:t>monitoring is only part of the overall clinical </a:t>
            </a:r>
            <a:r>
              <a:rPr lang="en-US" dirty="0" smtClean="0"/>
              <a:t>assessment. There are other </a:t>
            </a:r>
            <a:r>
              <a:rPr lang="en-US" dirty="0"/>
              <a:t>non-hypoxic factors causing fetal </a:t>
            </a:r>
            <a:r>
              <a:rPr lang="en-US" dirty="0" smtClean="0"/>
              <a:t>injury such as bleeding meconium staining…</a:t>
            </a:r>
          </a:p>
          <a:p>
            <a:pPr marL="64008" indent="0">
              <a:buNone/>
            </a:pPr>
            <a:endParaRPr lang="en-US" dirty="0"/>
          </a:p>
        </p:txBody>
      </p:sp>
      <p:pic>
        <p:nvPicPr>
          <p:cNvPr id="4" name="Picture 3"/>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1500"/>
                    </a14:imgEffect>
                    <a14:imgEffect>
                      <a14:saturation sat="25000"/>
                    </a14:imgEffect>
                    <a14:imgEffect>
                      <a14:brightnessContrast bright="10000" contrast="-53000"/>
                    </a14:imgEffect>
                  </a14:imgLayer>
                </a14:imgProps>
              </a:ext>
              <a:ext uri="{28A0092B-C50C-407E-A947-70E740481C1C}">
                <a14:useLocalDpi xmlns:a14="http://schemas.microsoft.com/office/drawing/2010/main" val="0"/>
              </a:ext>
            </a:extLst>
          </a:blip>
          <a:srcRect/>
          <a:stretch>
            <a:fillRect/>
          </a:stretch>
        </p:blipFill>
        <p:spPr bwMode="auto">
          <a:xfrm>
            <a:off x="6568184" y="-14514"/>
            <a:ext cx="2575816" cy="245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282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 </a:t>
            </a:r>
            <a:r>
              <a:rPr lang="en-US" dirty="0"/>
              <a:t>pattern (biphasic deceleration)</a:t>
            </a:r>
            <a:r>
              <a:rPr lang="en-US" i="1" dirty="0" smtClean="0"/>
              <a:t> </a:t>
            </a:r>
            <a:endParaRPr lang="fa-IR" dirty="0"/>
          </a:p>
        </p:txBody>
      </p:sp>
      <p:pic>
        <p:nvPicPr>
          <p:cNvPr id="29698" name="Picture 2" descr="C:\Documents and Settings\Administrator\Desktop\02.gif5.gif"/>
          <p:cNvPicPr>
            <a:picLocks noGrp="1" noChangeAspect="1" noChangeArrowheads="1"/>
          </p:cNvPicPr>
          <p:nvPr>
            <p:ph idx="1"/>
          </p:nvPr>
        </p:nvPicPr>
        <p:blipFill>
          <a:blip r:embed="rId2"/>
          <a:stretch>
            <a:fillRect/>
          </a:stretch>
        </p:blipFill>
        <p:spPr bwMode="auto">
          <a:xfrm>
            <a:off x="1628775" y="2663825"/>
            <a:ext cx="5886450" cy="3009900"/>
          </a:xfrm>
          <a:prstGeom prst="rect">
            <a:avLst/>
          </a:prstGeom>
          <a:noFill/>
        </p:spPr>
      </p:pic>
    </p:spTree>
    <p:extLst>
      <p:ext uri="{BB962C8B-B14F-4D97-AF65-F5344CB8AC3E}">
        <p14:creationId xmlns:p14="http://schemas.microsoft.com/office/powerpoint/2010/main" val="252434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151222224"/>
                  </p:ext>
                </p:extLst>
              </p:nvPr>
            </p:nvGraphicFramePr>
            <p:xfrm>
              <a:off x="76200" y="0"/>
              <a:ext cx="9067800" cy="8092440"/>
            </p:xfrm>
            <a:graphic>
              <a:graphicData uri="http://schemas.openxmlformats.org/drawingml/2006/table">
                <a:tbl>
                  <a:tblPr firstRow="1" bandRow="1">
                    <a:tableStyleId>{5C22544A-7EE6-4342-B048-85BDC9FD1C3A}</a:tableStyleId>
                  </a:tblPr>
                  <a:tblGrid>
                    <a:gridCol w="1524000"/>
                    <a:gridCol w="2362200"/>
                    <a:gridCol w="2667000"/>
                    <a:gridCol w="2514600"/>
                  </a:tblGrid>
                  <a:tr h="94098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Description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Reassuring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Non-reassuring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Abnormal 	</a:t>
                          </a:r>
                        </a:p>
                        <a:p>
                          <a:pPr algn="l"/>
                          <a:endParaRPr lang="en-US" b="1" dirty="0"/>
                        </a:p>
                      </a:txBody>
                      <a:tcPr/>
                    </a:tc>
                  </a:tr>
                  <a:tr h="7151459">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mn-lt"/>
                              <a:ea typeface="+mn-ea"/>
                              <a:cs typeface="+mn-cs"/>
                            </a:rPr>
                            <a:t>Variable decelerations 	</a:t>
                          </a:r>
                        </a:p>
                        <a:p>
                          <a:pPr algn="l"/>
                          <a:endParaRPr lang="en-US" b="1" dirty="0"/>
                        </a:p>
                      </a:txBody>
                      <a:tcPr/>
                    </a:tc>
                    <a:tc>
                      <a:txBody>
                        <a:bodyPr/>
                        <a:lstStyle/>
                        <a:p>
                          <a:pPr algn="l"/>
                          <a:r>
                            <a:rPr kumimoji="0" lang="en-US" sz="1800" b="1" i="0" u="none" strike="noStrike" kern="1200" baseline="0" dirty="0" smtClean="0">
                              <a:solidFill>
                                <a:schemeClr val="dk1"/>
                              </a:solidFill>
                              <a:latin typeface="+mn-lt"/>
                              <a:ea typeface="+mn-ea"/>
                              <a:cs typeface="+mn-cs"/>
                            </a:rPr>
                            <a:t>None </a:t>
                          </a:r>
                        </a:p>
                        <a:p>
                          <a:pPr algn="l"/>
                          <a:r>
                            <a:rPr kumimoji="0" lang="en-US" sz="1800" b="1" i="0" u="none" strike="noStrike" kern="1200" baseline="0" dirty="0" smtClean="0">
                              <a:solidFill>
                                <a:schemeClr val="dk1"/>
                              </a:solidFill>
                              <a:latin typeface="+mn-lt"/>
                              <a:ea typeface="+mn-ea"/>
                              <a:cs typeface="+mn-cs"/>
                            </a:rPr>
                            <a:t>or</a:t>
                          </a:r>
                        </a:p>
                        <a:p>
                          <a:pPr algn="l"/>
                          <a:r>
                            <a:rPr kumimoji="0" lang="en-US" sz="1800" b="1" i="0" u="none" strike="noStrike" kern="1200" baseline="0" dirty="0" smtClean="0">
                              <a:solidFill>
                                <a:schemeClr val="accent4">
                                  <a:lumMod val="50000"/>
                                </a:schemeClr>
                              </a:solidFill>
                              <a:latin typeface="+mn-lt"/>
                              <a:ea typeface="+mn-ea"/>
                              <a:cs typeface="+mn-cs"/>
                            </a:rPr>
                            <a:t>VD with </a:t>
                          </a:r>
                          <a:r>
                            <a:rPr kumimoji="0" lang="en-US" sz="1800" b="1" i="0" u="none" strike="noStrike" kern="1200" baseline="0" dirty="0" smtClean="0">
                              <a:solidFill>
                                <a:schemeClr val="accent4">
                                  <a:lumMod val="50000"/>
                                </a:schemeClr>
                              </a:solidFill>
                              <a:latin typeface="+mn-lt"/>
                              <a:ea typeface="+mn-ea"/>
                              <a:cs typeface="+mn-cs"/>
                            </a:rPr>
                            <a:t>no concerning characteristics for </a:t>
                          </a:r>
                          <a:r>
                            <a:rPr kumimoji="0" lang="en-US" sz="1800" b="1" i="0" u="none" strike="noStrike" kern="1200" baseline="0" dirty="0" smtClean="0">
                              <a:solidFill>
                                <a:schemeClr val="accent4">
                                  <a:lumMod val="50000"/>
                                </a:schemeClr>
                              </a:solidFill>
                              <a:latin typeface="+mn-lt"/>
                              <a:ea typeface="+mn-ea"/>
                              <a:cs typeface="+mn-cs"/>
                            </a:rPr>
                            <a:t>&lt; </a:t>
                          </a:r>
                          <a:r>
                            <a:rPr kumimoji="0" lang="en-US" sz="1800" b="1" i="0" u="none" strike="noStrike" kern="1200" baseline="0" dirty="0" smtClean="0">
                              <a:solidFill>
                                <a:schemeClr val="accent4">
                                  <a:lumMod val="50000"/>
                                </a:schemeClr>
                              </a:solidFill>
                              <a:latin typeface="+mn-lt"/>
                              <a:ea typeface="+mn-ea"/>
                              <a:cs typeface="+mn-cs"/>
                            </a:rPr>
                            <a:t>90m	</a:t>
                          </a:r>
                        </a:p>
                        <a:p>
                          <a:pPr algn="l"/>
                          <a:endParaRPr lang="en-US" b="1" dirty="0">
                            <a:solidFill>
                              <a:schemeClr val="accent4">
                                <a:lumMod val="50000"/>
                              </a:schemeClr>
                            </a:solidFill>
                          </a:endParaRPr>
                        </a:p>
                      </a:txBody>
                      <a:tcPr/>
                    </a:tc>
                    <a:tc>
                      <a:txBody>
                        <a:bodyPr/>
                        <a:lstStyle/>
                        <a:p>
                          <a:pPr algn="l"/>
                          <a:r>
                            <a:rPr kumimoji="0" lang="en-US" sz="1800" b="1" i="0" u="none" strike="noStrike" kern="1200" baseline="0" dirty="0" smtClean="0">
                              <a:solidFill>
                                <a:schemeClr val="dk1"/>
                              </a:solidFill>
                              <a:latin typeface="+mn-lt"/>
                              <a:ea typeface="+mn-ea"/>
                              <a:cs typeface="+mn-cs"/>
                            </a:rPr>
                            <a:t>VD with </a:t>
                          </a:r>
                          <a:r>
                            <a:rPr kumimoji="0" lang="en-US" sz="1800" b="1" i="0" u="none" strike="noStrike" kern="1200" baseline="0" dirty="0" smtClean="0">
                              <a:solidFill>
                                <a:schemeClr val="dk1"/>
                              </a:solidFill>
                              <a:latin typeface="+mn-lt"/>
                              <a:ea typeface="+mn-ea"/>
                              <a:cs typeface="+mn-cs"/>
                            </a:rPr>
                            <a:t>no concerning characteristics </a:t>
                          </a:r>
                          <a:r>
                            <a:rPr kumimoji="0" lang="en-US" sz="1800" b="1" i="0" u="none" strike="noStrike" kern="1200" baseline="0" dirty="0" smtClean="0">
                              <a:solidFill>
                                <a:schemeClr val="dk1"/>
                              </a:solidFill>
                              <a:latin typeface="+mn-lt"/>
                              <a:ea typeface="+mn-ea"/>
                              <a:cs typeface="+mn-cs"/>
                            </a:rPr>
                            <a:t>for</a:t>
                          </a:r>
                          <a14:m>
                            <m:oMath xmlns:m="http://schemas.openxmlformats.org/officeDocument/2006/math">
                              <m:r>
                                <a:rPr kumimoji="0" lang="en-US" sz="1800" b="1" i="1" u="none" strike="noStrike" kern="1200" baseline="0" smtClean="0">
                                  <a:solidFill>
                                    <a:srgbClr val="0070C0"/>
                                  </a:solidFill>
                                  <a:latin typeface="Cambria Math"/>
                                  <a:ea typeface="Cambria Math"/>
                                  <a:cs typeface="+mn-cs"/>
                                </a:rPr>
                                <m:t>≥</m:t>
                              </m:r>
                            </m:oMath>
                          </a14:m>
                          <a:r>
                            <a:rPr kumimoji="0" lang="en-US" sz="1800" b="1" i="0" u="none" strike="noStrike" kern="1200" baseline="0" dirty="0" smtClean="0">
                              <a:solidFill>
                                <a:srgbClr val="0070C0"/>
                              </a:solidFill>
                              <a:latin typeface="+mn-lt"/>
                              <a:ea typeface="+mn-ea"/>
                              <a:cs typeface="+mn-cs"/>
                            </a:rPr>
                            <a:t> </a:t>
                          </a:r>
                          <a:r>
                            <a:rPr kumimoji="0" lang="en-US" sz="1800" b="1" i="0" u="none" strike="noStrike" kern="1200" baseline="0" dirty="0" smtClean="0">
                              <a:solidFill>
                                <a:srgbClr val="0070C0"/>
                              </a:solidFill>
                              <a:latin typeface="+mn-lt"/>
                              <a:ea typeface="+mn-ea"/>
                              <a:cs typeface="+mn-cs"/>
                            </a:rPr>
                            <a:t>90 </a:t>
                          </a:r>
                          <a:r>
                            <a:rPr kumimoji="0" lang="en-US" sz="1800" b="1" i="0" u="none" strike="noStrike" kern="1200" baseline="0" dirty="0" smtClean="0">
                              <a:solidFill>
                                <a:schemeClr val="dk1"/>
                              </a:solidFill>
                              <a:latin typeface="+mn-lt"/>
                              <a:ea typeface="+mn-ea"/>
                              <a:cs typeface="+mn-cs"/>
                            </a:rPr>
                            <a:t>m</a:t>
                          </a:r>
                          <a:endParaRPr kumimoji="0" lang="en-US" sz="1800" b="1" i="0" u="none" strike="noStrike" kern="1200" baseline="0" dirty="0" smtClean="0">
                            <a:solidFill>
                              <a:schemeClr val="dk1"/>
                            </a:solidFill>
                            <a:latin typeface="+mn-lt"/>
                            <a:ea typeface="+mn-ea"/>
                            <a:cs typeface="+mn-cs"/>
                          </a:endParaRPr>
                        </a:p>
                        <a:p>
                          <a:pPr algn="l"/>
                          <a:r>
                            <a:rPr kumimoji="0" lang="en-US" sz="1200" b="1" i="0" u="none" strike="noStrike" kern="1200" baseline="0" dirty="0" smtClean="0">
                              <a:solidFill>
                                <a:schemeClr val="dk1"/>
                              </a:solidFill>
                              <a:latin typeface="+mn-lt"/>
                              <a:ea typeface="+mn-ea"/>
                              <a:cs typeface="+mn-cs"/>
                            </a:rPr>
                            <a:t>OR </a:t>
                          </a:r>
                          <a:endParaRPr kumimoji="0" lang="en-US" sz="1200" b="1" i="0" u="none" strike="noStrike" kern="1200" baseline="0" dirty="0" smtClean="0">
                            <a:solidFill>
                              <a:schemeClr val="dk1"/>
                            </a:solidFill>
                            <a:latin typeface="+mn-lt"/>
                            <a:ea typeface="+mn-ea"/>
                            <a:cs typeface="+mn-cs"/>
                          </a:endParaRPr>
                        </a:p>
                        <a:p>
                          <a:pPr algn="l"/>
                          <a:endParaRPr kumimoji="0" lang="en-US" sz="1200" b="1" i="0" u="none" strike="noStrike" kern="1200" baseline="0" dirty="0" smtClean="0">
                            <a:solidFill>
                              <a:schemeClr val="dk1"/>
                            </a:solidFill>
                            <a:latin typeface="+mn-lt"/>
                            <a:ea typeface="+mn-ea"/>
                            <a:cs typeface="+mn-cs"/>
                          </a:endParaRPr>
                        </a:p>
                        <a:p>
                          <a:pPr algn="l"/>
                          <a:r>
                            <a:rPr kumimoji="0" lang="en-US" sz="1800" b="1" i="0" u="none" strike="noStrike" kern="1200" baseline="0" dirty="0" smtClean="0">
                              <a:solidFill>
                                <a:schemeClr val="accent2">
                                  <a:lumMod val="75000"/>
                                </a:schemeClr>
                              </a:solidFill>
                              <a:latin typeface="+mn-lt"/>
                              <a:ea typeface="+mn-ea"/>
                              <a:cs typeface="+mn-cs"/>
                            </a:rPr>
                            <a:t>VD </a:t>
                          </a:r>
                          <a:r>
                            <a:rPr kumimoji="0" lang="en-US" sz="1800" b="1" i="0" u="none" strike="noStrike" kern="1200" baseline="0" dirty="0" smtClean="0">
                              <a:solidFill>
                                <a:schemeClr val="accent2">
                                  <a:lumMod val="75000"/>
                                </a:schemeClr>
                              </a:solidFill>
                              <a:latin typeface="+mn-lt"/>
                              <a:ea typeface="+mn-ea"/>
                              <a:cs typeface="+mn-cs"/>
                            </a:rPr>
                            <a:t>with any concerning characteristics in up to 50% of contractions for </a:t>
                          </a:r>
                          <a14:m>
                            <m:oMath xmlns:m="http://schemas.openxmlformats.org/officeDocument/2006/math">
                              <m:r>
                                <a:rPr kumimoji="0" lang="en-US" sz="1800" b="1" i="1" u="none" strike="noStrike" kern="1200" baseline="0" smtClean="0">
                                  <a:solidFill>
                                    <a:srgbClr val="0070C0"/>
                                  </a:solidFill>
                                  <a:latin typeface="Cambria Math"/>
                                  <a:ea typeface="Cambria Math"/>
                                  <a:cs typeface="+mn-cs"/>
                                </a:rPr>
                                <m:t>≥</m:t>
                              </m:r>
                            </m:oMath>
                          </a14:m>
                          <a:r>
                            <a:rPr kumimoji="0" lang="en-US" sz="1800" b="1" i="0" u="none" strike="noStrike" kern="1200" baseline="0" dirty="0" smtClean="0">
                              <a:solidFill>
                                <a:srgbClr val="0070C0"/>
                              </a:solidFill>
                              <a:latin typeface="+mn-lt"/>
                              <a:ea typeface="+mn-ea"/>
                              <a:cs typeface="+mn-cs"/>
                            </a:rPr>
                            <a:t>30 </a:t>
                          </a:r>
                          <a:r>
                            <a:rPr kumimoji="0" lang="en-US" sz="1800" b="1" i="0" u="none" strike="noStrike" kern="1200" baseline="0" dirty="0" smtClean="0">
                              <a:solidFill>
                                <a:srgbClr val="0070C0"/>
                              </a:solidFill>
                              <a:latin typeface="+mn-lt"/>
                              <a:ea typeface="+mn-ea"/>
                              <a:cs typeface="+mn-cs"/>
                            </a:rPr>
                            <a:t>m</a:t>
                          </a:r>
                          <a:endParaRPr kumimoji="0" lang="en-US" sz="1800" b="1" i="0" u="none" strike="noStrike" kern="1200" baseline="0" dirty="0" smtClean="0">
                            <a:solidFill>
                              <a:srgbClr val="0070C0"/>
                            </a:solidFill>
                            <a:latin typeface="+mn-lt"/>
                            <a:ea typeface="+mn-ea"/>
                            <a:cs typeface="+mn-cs"/>
                          </a:endParaRPr>
                        </a:p>
                        <a:p>
                          <a:pPr algn="l"/>
                          <a:r>
                            <a:rPr kumimoji="0" lang="en-US" sz="1200" b="1" i="0" u="none" strike="noStrike" kern="1200" baseline="0" dirty="0" smtClean="0">
                              <a:solidFill>
                                <a:schemeClr val="dk1"/>
                              </a:solidFill>
                              <a:latin typeface="+mn-lt"/>
                              <a:ea typeface="+mn-ea"/>
                              <a:cs typeface="+mn-cs"/>
                            </a:rPr>
                            <a:t>OR </a:t>
                          </a:r>
                          <a:endParaRPr kumimoji="0" lang="en-US" sz="1200" b="1" i="0" u="none" strike="noStrike" kern="1200" baseline="0" dirty="0" smtClean="0">
                            <a:solidFill>
                              <a:schemeClr val="dk1"/>
                            </a:solidFill>
                            <a:latin typeface="+mn-lt"/>
                            <a:ea typeface="+mn-ea"/>
                            <a:cs typeface="+mn-cs"/>
                          </a:endParaRPr>
                        </a:p>
                        <a:p>
                          <a:pPr algn="l"/>
                          <a:endParaRPr kumimoji="0" lang="en-US" sz="1200" b="1" i="0" u="none" strike="noStrike" kern="1200" baseline="0" dirty="0" smtClean="0">
                            <a:solidFill>
                              <a:schemeClr val="dk1"/>
                            </a:solidFill>
                            <a:latin typeface="+mn-lt"/>
                            <a:ea typeface="+mn-ea"/>
                            <a:cs typeface="+mn-cs"/>
                          </a:endParaRPr>
                        </a:p>
                        <a:p>
                          <a:pPr algn="l"/>
                          <a:r>
                            <a:rPr kumimoji="0" lang="en-US" sz="1800" b="1" i="0" u="none" strike="noStrike" kern="1200" baseline="0" dirty="0" smtClean="0">
                              <a:solidFill>
                                <a:schemeClr val="accent4">
                                  <a:lumMod val="75000"/>
                                </a:schemeClr>
                              </a:solidFill>
                              <a:latin typeface="+mn-lt"/>
                              <a:ea typeface="+mn-ea"/>
                              <a:cs typeface="+mn-cs"/>
                            </a:rPr>
                            <a:t>VD </a:t>
                          </a:r>
                          <a:r>
                            <a:rPr kumimoji="0" lang="en-US" sz="1800" b="1" i="0" u="none" strike="noStrike" kern="1200" baseline="0" dirty="0" smtClean="0">
                              <a:solidFill>
                                <a:schemeClr val="accent4">
                                  <a:lumMod val="75000"/>
                                </a:schemeClr>
                              </a:solidFill>
                              <a:latin typeface="+mn-lt"/>
                              <a:ea typeface="+mn-ea"/>
                              <a:cs typeface="+mn-cs"/>
                            </a:rPr>
                            <a:t>with any concerning characteristics  in over </a:t>
                          </a:r>
                          <a:r>
                            <a:rPr kumimoji="0" lang="en-US" sz="1800" b="1" i="0" u="none" strike="noStrike" kern="1200" baseline="0" dirty="0" smtClean="0">
                              <a:solidFill>
                                <a:srgbClr val="0070C0"/>
                              </a:solidFill>
                              <a:latin typeface="+mn-lt"/>
                              <a:ea typeface="+mn-ea"/>
                              <a:cs typeface="+mn-cs"/>
                            </a:rPr>
                            <a:t>50%</a:t>
                          </a:r>
                          <a:r>
                            <a:rPr kumimoji="0" lang="en-US" sz="1800" b="1" i="0" u="none" strike="noStrike" kern="1200" baseline="0" dirty="0" smtClean="0">
                              <a:solidFill>
                                <a:schemeClr val="accent4">
                                  <a:lumMod val="75000"/>
                                </a:schemeClr>
                              </a:solidFill>
                              <a:latin typeface="+mn-lt"/>
                              <a:ea typeface="+mn-ea"/>
                              <a:cs typeface="+mn-cs"/>
                            </a:rPr>
                            <a:t> of contractions for less than 30 minutes </a:t>
                          </a:r>
                          <a:r>
                            <a:rPr kumimoji="0" lang="en-US" sz="1800" b="1" i="0" u="none" strike="noStrike" kern="1200" baseline="0" dirty="0" smtClean="0">
                              <a:solidFill>
                                <a:schemeClr val="dk1"/>
                              </a:solidFill>
                              <a:latin typeface="+mn-lt"/>
                              <a:ea typeface="+mn-ea"/>
                              <a:cs typeface="+mn-cs"/>
                            </a:rPr>
                            <a:t>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mn-lt"/>
                              <a:ea typeface="+mn-ea"/>
                              <a:cs typeface="+mn-cs"/>
                            </a:rPr>
                            <a:t>VD </a:t>
                          </a:r>
                          <a:r>
                            <a:rPr kumimoji="0" lang="en-US" sz="1800" b="1" i="0" u="none" strike="noStrike" kern="1200" baseline="0" dirty="0" smtClean="0">
                              <a:solidFill>
                                <a:schemeClr val="dk1"/>
                              </a:solidFill>
                              <a:latin typeface="+mn-lt"/>
                              <a:ea typeface="+mn-ea"/>
                              <a:cs typeface="+mn-cs"/>
                            </a:rPr>
                            <a:t>with any concerning characteristics in over 50% of contractions for 30 m </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mn-lt"/>
                              <a:ea typeface="+mn-ea"/>
                              <a:cs typeface="+mn-cs"/>
                            </a:rPr>
                            <a:t>or </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accent2">
                                  <a:lumMod val="75000"/>
                                </a:schemeClr>
                              </a:solidFill>
                              <a:latin typeface="+mn-lt"/>
                              <a:ea typeface="+mn-ea"/>
                              <a:cs typeface="+mn-cs"/>
                            </a:rPr>
                            <a:t>less if any maternal or fetal clinical risk factors </a:t>
                          </a:r>
                          <a:r>
                            <a:rPr kumimoji="0" lang="en-US" sz="1800" b="1" i="0" u="none" strike="noStrike" kern="1200" baseline="0" dirty="0" smtClean="0">
                              <a:solidFill>
                                <a:schemeClr val="dk1"/>
                              </a:solidFill>
                              <a:latin typeface="+mn-lt"/>
                              <a:ea typeface="+mn-ea"/>
                              <a:cs typeface="+mn-cs"/>
                            </a:rPr>
                            <a:t>	</a:t>
                          </a:r>
                        </a:p>
                        <a:p>
                          <a:pPr algn="l"/>
                          <a:endParaRPr lang="en-US" b="1" dirty="0"/>
                        </a:p>
                      </a:txBody>
                      <a:tcPr/>
                    </a:tc>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151222224"/>
                  </p:ext>
                </p:extLst>
              </p:nvPr>
            </p:nvGraphicFramePr>
            <p:xfrm>
              <a:off x="76200" y="0"/>
              <a:ext cx="9067800" cy="8092440"/>
            </p:xfrm>
            <a:graphic>
              <a:graphicData uri="http://schemas.openxmlformats.org/drawingml/2006/table">
                <a:tbl>
                  <a:tblPr firstRow="1" bandRow="1">
                    <a:tableStyleId>{5C22544A-7EE6-4342-B048-85BDC9FD1C3A}</a:tableStyleId>
                  </a:tblPr>
                  <a:tblGrid>
                    <a:gridCol w="1524000"/>
                    <a:gridCol w="2362200"/>
                    <a:gridCol w="2667000"/>
                    <a:gridCol w="2514600"/>
                  </a:tblGrid>
                  <a:tr h="94098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Description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Reassuring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Non-reassuring 	</a:t>
                          </a:r>
                        </a:p>
                        <a:p>
                          <a:pPr algn="l"/>
                          <a:endParaRPr lang="en-US" b="1"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lt1"/>
                              </a:solidFill>
                              <a:latin typeface="+mn-lt"/>
                              <a:ea typeface="+mn-ea"/>
                              <a:cs typeface="+mn-cs"/>
                            </a:rPr>
                            <a:t>Abnormal 	</a:t>
                          </a:r>
                        </a:p>
                        <a:p>
                          <a:pPr algn="l"/>
                          <a:endParaRPr lang="en-US" b="1" dirty="0"/>
                        </a:p>
                      </a:txBody>
                      <a:tcPr/>
                    </a:tc>
                  </a:tr>
                  <a:tr h="7151459">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mn-lt"/>
                              <a:ea typeface="+mn-ea"/>
                              <a:cs typeface="+mn-cs"/>
                            </a:rPr>
                            <a:t>Variable decelerations 	</a:t>
                          </a:r>
                        </a:p>
                        <a:p>
                          <a:pPr algn="l"/>
                          <a:endParaRPr lang="en-US" b="1" dirty="0"/>
                        </a:p>
                      </a:txBody>
                      <a:tcPr/>
                    </a:tc>
                    <a:tc>
                      <a:txBody>
                        <a:bodyPr/>
                        <a:lstStyle/>
                        <a:p>
                          <a:pPr algn="l"/>
                          <a:r>
                            <a:rPr kumimoji="0" lang="en-US" sz="1800" b="1" i="0" u="none" strike="noStrike" kern="1200" baseline="0" dirty="0" smtClean="0">
                              <a:solidFill>
                                <a:schemeClr val="dk1"/>
                              </a:solidFill>
                              <a:latin typeface="+mn-lt"/>
                              <a:ea typeface="+mn-ea"/>
                              <a:cs typeface="+mn-cs"/>
                            </a:rPr>
                            <a:t>None </a:t>
                          </a:r>
                        </a:p>
                        <a:p>
                          <a:pPr algn="l"/>
                          <a:r>
                            <a:rPr kumimoji="0" lang="en-US" sz="1800" b="1" i="0" u="none" strike="noStrike" kern="1200" baseline="0" dirty="0" smtClean="0">
                              <a:solidFill>
                                <a:schemeClr val="dk1"/>
                              </a:solidFill>
                              <a:latin typeface="+mn-lt"/>
                              <a:ea typeface="+mn-ea"/>
                              <a:cs typeface="+mn-cs"/>
                            </a:rPr>
                            <a:t>or</a:t>
                          </a:r>
                        </a:p>
                        <a:p>
                          <a:pPr algn="l"/>
                          <a:r>
                            <a:rPr kumimoji="0" lang="en-US" sz="1800" b="1" i="0" u="none" strike="noStrike" kern="1200" baseline="0" dirty="0" smtClean="0">
                              <a:solidFill>
                                <a:schemeClr val="accent4">
                                  <a:lumMod val="50000"/>
                                </a:schemeClr>
                              </a:solidFill>
                              <a:latin typeface="+mn-lt"/>
                              <a:ea typeface="+mn-ea"/>
                              <a:cs typeface="+mn-cs"/>
                            </a:rPr>
                            <a:t>VD with </a:t>
                          </a:r>
                          <a:r>
                            <a:rPr kumimoji="0" lang="en-US" sz="1800" b="1" i="0" u="none" strike="noStrike" kern="1200" baseline="0" dirty="0" smtClean="0">
                              <a:solidFill>
                                <a:schemeClr val="accent4">
                                  <a:lumMod val="50000"/>
                                </a:schemeClr>
                              </a:solidFill>
                              <a:latin typeface="+mn-lt"/>
                              <a:ea typeface="+mn-ea"/>
                              <a:cs typeface="+mn-cs"/>
                            </a:rPr>
                            <a:t>no concerning characteristics for </a:t>
                          </a:r>
                          <a:r>
                            <a:rPr kumimoji="0" lang="en-US" sz="1800" b="1" i="0" u="none" strike="noStrike" kern="1200" baseline="0" dirty="0" smtClean="0">
                              <a:solidFill>
                                <a:schemeClr val="accent4">
                                  <a:lumMod val="50000"/>
                                </a:schemeClr>
                              </a:solidFill>
                              <a:latin typeface="+mn-lt"/>
                              <a:ea typeface="+mn-ea"/>
                              <a:cs typeface="+mn-cs"/>
                            </a:rPr>
                            <a:t>&lt; </a:t>
                          </a:r>
                          <a:r>
                            <a:rPr kumimoji="0" lang="en-US" sz="1800" b="1" i="0" u="none" strike="noStrike" kern="1200" baseline="0" dirty="0" smtClean="0">
                              <a:solidFill>
                                <a:schemeClr val="accent4">
                                  <a:lumMod val="50000"/>
                                </a:schemeClr>
                              </a:solidFill>
                              <a:latin typeface="+mn-lt"/>
                              <a:ea typeface="+mn-ea"/>
                              <a:cs typeface="+mn-cs"/>
                            </a:rPr>
                            <a:t>90m	</a:t>
                          </a:r>
                        </a:p>
                        <a:p>
                          <a:pPr algn="l"/>
                          <a:endParaRPr lang="en-US" b="1" dirty="0">
                            <a:solidFill>
                              <a:schemeClr val="accent4">
                                <a:lumMod val="50000"/>
                              </a:schemeClr>
                            </a:solidFill>
                          </a:endParaRPr>
                        </a:p>
                      </a:txBody>
                      <a:tcPr/>
                    </a:tc>
                    <a:tc>
                      <a:txBody>
                        <a:bodyPr/>
                        <a:lstStyle/>
                        <a:p>
                          <a:endParaRPr lang="en-US"/>
                        </a:p>
                      </a:txBody>
                      <a:tcPr>
                        <a:blipFill rotWithShape="1">
                          <a:blip r:embed="rId2"/>
                          <a:stretch>
                            <a:fillRect l="-145662" t="-13543" r="-94064"/>
                          </a:stretch>
                        </a:blip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mn-lt"/>
                              <a:ea typeface="+mn-ea"/>
                              <a:cs typeface="+mn-cs"/>
                            </a:rPr>
                            <a:t>VD </a:t>
                          </a:r>
                          <a:r>
                            <a:rPr kumimoji="0" lang="en-US" sz="1800" b="1" i="0" u="none" strike="noStrike" kern="1200" baseline="0" dirty="0" smtClean="0">
                              <a:solidFill>
                                <a:schemeClr val="dk1"/>
                              </a:solidFill>
                              <a:latin typeface="+mn-lt"/>
                              <a:ea typeface="+mn-ea"/>
                              <a:cs typeface="+mn-cs"/>
                            </a:rPr>
                            <a:t>with any concerning characteristics in over 50% of contractions for 30 m </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dk1"/>
                              </a:solidFill>
                              <a:latin typeface="+mn-lt"/>
                              <a:ea typeface="+mn-ea"/>
                              <a:cs typeface="+mn-cs"/>
                            </a:rPr>
                            <a:t>or </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smtClean="0">
                              <a:solidFill>
                                <a:schemeClr val="accent2">
                                  <a:lumMod val="75000"/>
                                </a:schemeClr>
                              </a:solidFill>
                              <a:latin typeface="+mn-lt"/>
                              <a:ea typeface="+mn-ea"/>
                              <a:cs typeface="+mn-cs"/>
                            </a:rPr>
                            <a:t>less if any maternal or fetal clinical risk factors </a:t>
                          </a:r>
                          <a:r>
                            <a:rPr kumimoji="0" lang="en-US" sz="1800" b="1" i="0" u="none" strike="noStrike" kern="1200" baseline="0" dirty="0" smtClean="0">
                              <a:solidFill>
                                <a:schemeClr val="dk1"/>
                              </a:solidFill>
                              <a:latin typeface="+mn-lt"/>
                              <a:ea typeface="+mn-ea"/>
                              <a:cs typeface="+mn-cs"/>
                            </a:rPr>
                            <a:t>	</a:t>
                          </a:r>
                        </a:p>
                        <a:p>
                          <a:pPr algn="l"/>
                          <a:endParaRPr lang="en-US" b="1" dirty="0"/>
                        </a:p>
                      </a:txBody>
                      <a:tcPr/>
                    </a:tc>
                  </a:tr>
                </a:tbl>
              </a:graphicData>
            </a:graphic>
          </p:graphicFrame>
        </mc:Fallback>
      </mc:AlternateContent>
    </p:spTree>
    <p:extLst>
      <p:ext uri="{BB962C8B-B14F-4D97-AF65-F5344CB8AC3E}">
        <p14:creationId xmlns:p14="http://schemas.microsoft.com/office/powerpoint/2010/main" val="3552847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r>
              <a:rPr lang="en-US" dirty="0" smtClean="0"/>
              <a:t>Lambda pattern</a:t>
            </a:r>
            <a:endParaRPr lang="en-US" dirty="0"/>
          </a:p>
        </p:txBody>
      </p:sp>
      <p:sp>
        <p:nvSpPr>
          <p:cNvPr id="3" name="Content Placeholder 2"/>
          <p:cNvSpPr>
            <a:spLocks noGrp="1"/>
          </p:cNvSpPr>
          <p:nvPr>
            <p:ph idx="1"/>
          </p:nvPr>
        </p:nvSpPr>
        <p:spPr>
          <a:xfrm>
            <a:off x="304800" y="1143000"/>
            <a:ext cx="7772400" cy="4572000"/>
          </a:xfrm>
        </p:spPr>
        <p:txBody>
          <a:bodyPr>
            <a:normAutofit/>
          </a:bodyPr>
          <a:lstStyle/>
          <a:p>
            <a:pPr algn="l" rtl="0"/>
            <a:r>
              <a:rPr lang="en-US" sz="2400" b="1" dirty="0" smtClean="0"/>
              <a:t>Is characterized by a brief acceleration followed by a small deceleration</a:t>
            </a:r>
          </a:p>
          <a:p>
            <a:pPr algn="l" rtl="0"/>
            <a:r>
              <a:rPr lang="en-US" sz="2400" b="1" dirty="0" smtClean="0"/>
              <a:t>Common during early labor</a:t>
            </a:r>
          </a:p>
          <a:p>
            <a:pPr algn="l" rtl="0"/>
            <a:r>
              <a:rPr lang="en-US" sz="2400" b="1" dirty="0" smtClean="0"/>
              <a:t>No clinical significant</a:t>
            </a:r>
          </a:p>
          <a:p>
            <a:pPr algn="l" rtl="0"/>
            <a:r>
              <a:rPr lang="en-US" sz="2400" b="1" dirty="0" smtClean="0"/>
              <a:t>Underlying physiologic mechanism is not known                 </a:t>
            </a:r>
            <a:r>
              <a:rPr lang="en-US" sz="2400" dirty="0" smtClean="0"/>
              <a:t>                                                  </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651" y="3429000"/>
            <a:ext cx="3821276" cy="315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267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Documents and Settings\Administrator\Desktop\th.jpg2.jpg"/>
          <p:cNvPicPr>
            <a:picLocks noGrp="1" noChangeAspect="1" noChangeArrowheads="1"/>
          </p:cNvPicPr>
          <p:nvPr>
            <p:ph idx="1"/>
          </p:nvPr>
        </p:nvPicPr>
        <p:blipFill>
          <a:blip r:embed="rId2"/>
          <a:srcRect/>
          <a:stretch>
            <a:fillRect/>
          </a:stretch>
        </p:blipFill>
        <p:spPr bwMode="auto">
          <a:xfrm>
            <a:off x="914400" y="376911"/>
            <a:ext cx="7428818" cy="4506816"/>
          </a:xfrm>
          <a:prstGeom prst="rect">
            <a:avLst/>
          </a:prstGeom>
          <a:noFill/>
        </p:spPr>
      </p:pic>
      <p:sp>
        <p:nvSpPr>
          <p:cNvPr id="5" name="Rectangle 4"/>
          <p:cNvSpPr/>
          <p:nvPr/>
        </p:nvSpPr>
        <p:spPr>
          <a:xfrm>
            <a:off x="685800" y="5493603"/>
            <a:ext cx="8458200" cy="954107"/>
          </a:xfrm>
          <a:prstGeom prst="rect">
            <a:avLst/>
          </a:prstGeom>
        </p:spPr>
        <p:txBody>
          <a:bodyPr wrap="square">
            <a:spAutoFit/>
          </a:bodyPr>
          <a:lstStyle/>
          <a:p>
            <a:r>
              <a:rPr lang="en-US" sz="3200" b="1" i="1" dirty="0" err="1" smtClean="0">
                <a:solidFill>
                  <a:srgbClr val="FF0000"/>
                </a:solidFill>
              </a:rPr>
              <a:t>Saltatory</a:t>
            </a:r>
            <a:r>
              <a:rPr lang="en-US" sz="2400" b="1" i="1" dirty="0" smtClean="0"/>
              <a:t> baseline fetal heart rate showing rapidly recurring couplets ...</a:t>
            </a:r>
            <a:endParaRPr lang="fa-IR" sz="2400" b="1" dirty="0"/>
          </a:p>
        </p:txBody>
      </p:sp>
    </p:spTree>
    <p:extLst>
      <p:ext uri="{BB962C8B-B14F-4D97-AF65-F5344CB8AC3E}">
        <p14:creationId xmlns:p14="http://schemas.microsoft.com/office/powerpoint/2010/main" val="76351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Saltatory</a:t>
            </a:r>
            <a:r>
              <a:rPr lang="en-US" b="1" dirty="0"/>
              <a:t> fetal heart rate pattern</a:t>
            </a:r>
            <a:br>
              <a:rPr lang="en-US" b="1" dirty="0"/>
            </a:br>
            <a:endParaRPr lang="en-US" dirty="0"/>
          </a:p>
        </p:txBody>
      </p:sp>
      <p:sp>
        <p:nvSpPr>
          <p:cNvPr id="3" name="Content Placeholder 2"/>
          <p:cNvSpPr>
            <a:spLocks noGrp="1"/>
          </p:cNvSpPr>
          <p:nvPr>
            <p:ph idx="1"/>
          </p:nvPr>
        </p:nvSpPr>
        <p:spPr>
          <a:xfrm>
            <a:off x="914400" y="1783560"/>
            <a:ext cx="8229600" cy="4572000"/>
          </a:xfrm>
        </p:spPr>
        <p:txBody>
          <a:bodyPr>
            <a:normAutofit fontScale="85000" lnSpcReduction="20000"/>
          </a:bodyPr>
          <a:lstStyle/>
          <a:p>
            <a:pPr algn="l" rtl="0"/>
            <a:r>
              <a:rPr lang="en-US" dirty="0" smtClean="0"/>
              <a:t> </a:t>
            </a:r>
            <a:r>
              <a:rPr lang="en-US" dirty="0"/>
              <a:t>rapidly recurring couplets of acceleration and deceleration </a:t>
            </a:r>
            <a:r>
              <a:rPr lang="en-US" dirty="0" smtClean="0"/>
              <a:t>that </a:t>
            </a:r>
            <a:r>
              <a:rPr lang="en-US" dirty="0"/>
              <a:t>amplitude changes </a:t>
            </a:r>
            <a:r>
              <a:rPr lang="en-US" dirty="0" smtClean="0"/>
              <a:t>of greater </a:t>
            </a:r>
            <a:r>
              <a:rPr lang="en-US" dirty="0"/>
              <a:t>than 25 beats per minute with </a:t>
            </a:r>
            <a:r>
              <a:rPr lang="en-US" dirty="0" smtClean="0"/>
              <a:t>an oscillatory </a:t>
            </a:r>
            <a:r>
              <a:rPr lang="en-US" dirty="0"/>
              <a:t>frequency of greater than 6 </a:t>
            </a:r>
            <a:r>
              <a:rPr lang="en-US" dirty="0" smtClean="0"/>
              <a:t>per minute </a:t>
            </a:r>
            <a:r>
              <a:rPr lang="en-US" dirty="0"/>
              <a:t>for a minimum duration of 1 </a:t>
            </a:r>
            <a:r>
              <a:rPr lang="en-US" dirty="0" smtClean="0"/>
              <a:t>minute</a:t>
            </a:r>
          </a:p>
          <a:p>
            <a:pPr algn="l" rtl="0"/>
            <a:r>
              <a:rPr lang="en-US" dirty="0" smtClean="0"/>
              <a:t> </a:t>
            </a:r>
            <a:r>
              <a:rPr lang="en-US" dirty="0"/>
              <a:t>most often seen during </a:t>
            </a:r>
            <a:r>
              <a:rPr lang="en-US" dirty="0" smtClean="0"/>
              <a:t>the second </a:t>
            </a:r>
            <a:r>
              <a:rPr lang="en-US" dirty="0"/>
              <a:t>stage of </a:t>
            </a:r>
            <a:r>
              <a:rPr lang="en-US" dirty="0" smtClean="0"/>
              <a:t>labor</a:t>
            </a:r>
            <a:endParaRPr lang="en-US" dirty="0"/>
          </a:p>
          <a:p>
            <a:pPr algn="l" rtl="0"/>
            <a:r>
              <a:rPr lang="en-US" dirty="0" smtClean="0"/>
              <a:t> usually</a:t>
            </a:r>
            <a:r>
              <a:rPr lang="en-US" dirty="0"/>
              <a:t> </a:t>
            </a:r>
            <a:r>
              <a:rPr lang="en-US" dirty="0" smtClean="0"/>
              <a:t>caused </a:t>
            </a:r>
            <a:r>
              <a:rPr lang="en-US" dirty="0"/>
              <a:t>by </a:t>
            </a:r>
            <a:r>
              <a:rPr lang="en-US" b="1" dirty="0">
                <a:solidFill>
                  <a:srgbClr val="FF0000"/>
                </a:solidFill>
              </a:rPr>
              <a:t>acute hypoxia </a:t>
            </a:r>
            <a:r>
              <a:rPr lang="en-US" dirty="0">
                <a:solidFill>
                  <a:srgbClr val="FF0000"/>
                </a:solidFill>
              </a:rPr>
              <a:t>or </a:t>
            </a:r>
            <a:r>
              <a:rPr lang="en-US" b="1" dirty="0" smtClean="0">
                <a:solidFill>
                  <a:srgbClr val="FF0000"/>
                </a:solidFill>
              </a:rPr>
              <a:t>mechanical compression </a:t>
            </a:r>
            <a:r>
              <a:rPr lang="en-US" b="1" dirty="0">
                <a:solidFill>
                  <a:srgbClr val="FF0000"/>
                </a:solidFill>
              </a:rPr>
              <a:t>of the umbilical </a:t>
            </a:r>
            <a:r>
              <a:rPr lang="en-US" b="1" dirty="0" smtClean="0">
                <a:solidFill>
                  <a:srgbClr val="FF0000"/>
                </a:solidFill>
              </a:rPr>
              <a:t>cord</a:t>
            </a:r>
          </a:p>
          <a:p>
            <a:pPr algn="l" rtl="0"/>
            <a:r>
              <a:rPr lang="en-US" dirty="0"/>
              <a:t>The presence of a </a:t>
            </a:r>
            <a:r>
              <a:rPr lang="en-US" dirty="0" err="1"/>
              <a:t>saltatory</a:t>
            </a:r>
            <a:r>
              <a:rPr lang="en-US" dirty="0"/>
              <a:t> </a:t>
            </a:r>
            <a:r>
              <a:rPr lang="en-US" dirty="0" smtClean="0"/>
              <a:t>pattern </a:t>
            </a:r>
            <a:r>
              <a:rPr lang="en-US" b="1" dirty="0"/>
              <a:t>with </a:t>
            </a:r>
            <a:r>
              <a:rPr lang="en-US" b="1" dirty="0">
                <a:solidFill>
                  <a:schemeClr val="accent4">
                    <a:lumMod val="40000"/>
                    <a:lumOff val="60000"/>
                  </a:schemeClr>
                </a:solidFill>
              </a:rPr>
              <a:t>decelerations</a:t>
            </a:r>
            <a:r>
              <a:rPr lang="en-US" dirty="0">
                <a:solidFill>
                  <a:schemeClr val="accent4">
                    <a:lumMod val="40000"/>
                    <a:lumOff val="60000"/>
                  </a:schemeClr>
                </a:solidFill>
              </a:rPr>
              <a:t>,</a:t>
            </a:r>
            <a:r>
              <a:rPr lang="en-US" dirty="0"/>
              <a:t> should warn </a:t>
            </a:r>
            <a:r>
              <a:rPr lang="en-US" dirty="0" smtClean="0"/>
              <a:t>of hypoxia </a:t>
            </a:r>
            <a:r>
              <a:rPr lang="en-US" dirty="0"/>
              <a:t>is progressing to </a:t>
            </a:r>
            <a:r>
              <a:rPr lang="en-US" dirty="0">
                <a:solidFill>
                  <a:schemeClr val="accent4">
                    <a:lumMod val="40000"/>
                    <a:lumOff val="60000"/>
                  </a:schemeClr>
                </a:solidFill>
              </a:rPr>
              <a:t>acidosis</a:t>
            </a:r>
          </a:p>
        </p:txBody>
      </p:sp>
    </p:spTree>
    <p:extLst>
      <p:ext uri="{BB962C8B-B14F-4D97-AF65-F5344CB8AC3E}">
        <p14:creationId xmlns:p14="http://schemas.microsoft.com/office/powerpoint/2010/main" val="3077218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8410575" cy="621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Voice 05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638800"/>
            <a:ext cx="609600" cy="609600"/>
          </a:xfrm>
          <a:prstGeom prst="rect">
            <a:avLst/>
          </a:prstGeom>
        </p:spPr>
      </p:pic>
    </p:spTree>
    <p:extLst>
      <p:ext uri="{BB962C8B-B14F-4D97-AF65-F5344CB8AC3E}">
        <p14:creationId xmlns:p14="http://schemas.microsoft.com/office/powerpoint/2010/main" val="817064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normAutofit fontScale="90000"/>
          </a:bodyPr>
          <a:lstStyle/>
          <a:p>
            <a:r>
              <a:rPr lang="en-US" b="1" dirty="0"/>
              <a:t>Wandering Baseline</a:t>
            </a:r>
            <a:br>
              <a:rPr lang="en-US" b="1" dirty="0"/>
            </a:br>
            <a:r>
              <a:rPr lang="en-US" b="1" dirty="0"/>
              <a:t>pre-terminal pattern</a:t>
            </a:r>
            <a:endParaRPr lang="en-US" dirty="0"/>
          </a:p>
        </p:txBody>
      </p:sp>
      <p:sp>
        <p:nvSpPr>
          <p:cNvPr id="3" name="Content Placeholder 2"/>
          <p:cNvSpPr>
            <a:spLocks noGrp="1"/>
          </p:cNvSpPr>
          <p:nvPr>
            <p:ph idx="1"/>
          </p:nvPr>
        </p:nvSpPr>
        <p:spPr>
          <a:xfrm>
            <a:off x="762000" y="1600200"/>
            <a:ext cx="7772400" cy="5257800"/>
          </a:xfrm>
        </p:spPr>
        <p:txBody>
          <a:bodyPr>
            <a:noAutofit/>
          </a:bodyPr>
          <a:lstStyle/>
          <a:p>
            <a:pPr algn="l" rtl="0"/>
            <a:r>
              <a:rPr lang="en-US" sz="2800" b="1" dirty="0"/>
              <a:t>FHR baseline that is within the normal range (110 to </a:t>
            </a:r>
            <a:r>
              <a:rPr lang="en-US" sz="2800" b="1" dirty="0" smtClean="0"/>
              <a:t>160 )but </a:t>
            </a:r>
            <a:r>
              <a:rPr lang="en-US" sz="2800" b="1" dirty="0" smtClean="0">
                <a:solidFill>
                  <a:schemeClr val="accent4">
                    <a:lumMod val="40000"/>
                    <a:lumOff val="60000"/>
                  </a:schemeClr>
                </a:solidFill>
              </a:rPr>
              <a:t>not </a:t>
            </a:r>
            <a:r>
              <a:rPr lang="en-US" sz="2800" b="1" dirty="0">
                <a:solidFill>
                  <a:schemeClr val="accent4">
                    <a:lumMod val="40000"/>
                    <a:lumOff val="60000"/>
                  </a:schemeClr>
                </a:solidFill>
              </a:rPr>
              <a:t>stable </a:t>
            </a:r>
            <a:r>
              <a:rPr lang="en-US" sz="2800" b="1" dirty="0"/>
              <a:t>at a single rate long enough</a:t>
            </a:r>
          </a:p>
          <a:p>
            <a:pPr algn="l" rtl="0"/>
            <a:r>
              <a:rPr lang="en-US" sz="2800" b="1" dirty="0">
                <a:solidFill>
                  <a:schemeClr val="accent2">
                    <a:lumMod val="40000"/>
                    <a:lumOff val="60000"/>
                  </a:schemeClr>
                </a:solidFill>
              </a:rPr>
              <a:t>Absent variability </a:t>
            </a:r>
            <a:r>
              <a:rPr lang="en-US" sz="2800" b="1" dirty="0"/>
              <a:t>and absent accelerations</a:t>
            </a:r>
          </a:p>
          <a:p>
            <a:pPr algn="l" rtl="0"/>
            <a:r>
              <a:rPr lang="en-US" sz="2800" b="1" dirty="0" smtClean="0">
                <a:solidFill>
                  <a:srgbClr val="FFFF00"/>
                </a:solidFill>
              </a:rPr>
              <a:t>decelerations </a:t>
            </a:r>
            <a:r>
              <a:rPr lang="en-US" sz="2800" b="1" dirty="0"/>
              <a:t>may be present or absent</a:t>
            </a:r>
            <a:r>
              <a:rPr lang="en-US" sz="2800" b="1" dirty="0" smtClean="0"/>
              <a:t>.</a:t>
            </a:r>
            <a:endParaRPr lang="en-US" sz="2800" b="1" dirty="0"/>
          </a:p>
          <a:p>
            <a:pPr algn="l" rtl="0"/>
            <a:r>
              <a:rPr lang="en-US" sz="2800" b="1" dirty="0" smtClean="0"/>
              <a:t> </a:t>
            </a:r>
            <a:r>
              <a:rPr lang="en-US" sz="2800" b="1" dirty="0"/>
              <a:t>indicate </a:t>
            </a:r>
            <a:r>
              <a:rPr lang="en-US" sz="2800" b="1" dirty="0">
                <a:solidFill>
                  <a:srgbClr val="FF0000"/>
                </a:solidFill>
              </a:rPr>
              <a:t>preexisting</a:t>
            </a:r>
            <a:r>
              <a:rPr lang="en-US" sz="2800" b="1" dirty="0"/>
              <a:t> neurologic injury and impending </a:t>
            </a:r>
            <a:r>
              <a:rPr lang="en-US" sz="2800" b="1" dirty="0" smtClean="0"/>
              <a:t>fetal death</a:t>
            </a:r>
            <a:endParaRPr lang="en-US" sz="2800" b="1" dirty="0"/>
          </a:p>
          <a:p>
            <a:pPr algn="l" rtl="0"/>
            <a:r>
              <a:rPr lang="en-US" sz="2800" b="1" dirty="0" smtClean="0"/>
              <a:t>The </a:t>
            </a:r>
            <a:r>
              <a:rPr lang="en-US" sz="2800" b="1" dirty="0"/>
              <a:t>physiologic mechanism is not </a:t>
            </a:r>
            <a:r>
              <a:rPr lang="en-US" sz="2800" b="1" dirty="0" smtClean="0"/>
              <a:t>known</a:t>
            </a:r>
            <a:endParaRPr lang="en-US" sz="2800" b="1" dirty="0"/>
          </a:p>
        </p:txBody>
      </p:sp>
    </p:spTree>
    <p:extLst>
      <p:ext uri="{BB962C8B-B14F-4D97-AF65-F5344CB8AC3E}">
        <p14:creationId xmlns:p14="http://schemas.microsoft.com/office/powerpoint/2010/main" val="1651334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0"/>
            <a:ext cx="7267575"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Voice 05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19800"/>
            <a:ext cx="609600" cy="609600"/>
          </a:xfrm>
          <a:prstGeom prst="rect">
            <a:avLst/>
          </a:prstGeom>
        </p:spPr>
      </p:pic>
    </p:spTree>
    <p:extLst>
      <p:ext uri="{BB962C8B-B14F-4D97-AF65-F5344CB8AC3E}">
        <p14:creationId xmlns:p14="http://schemas.microsoft.com/office/powerpoint/2010/main" val="304285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Sinusoidal heart rate pattern</a:t>
            </a:r>
            <a:endParaRPr lang="fa-IR" dirty="0"/>
          </a:p>
        </p:txBody>
      </p:sp>
      <p:sp>
        <p:nvSpPr>
          <p:cNvPr id="5" name="Content Placeholder 4"/>
          <p:cNvSpPr>
            <a:spLocks noGrp="1"/>
          </p:cNvSpPr>
          <p:nvPr>
            <p:ph idx="1"/>
          </p:nvPr>
        </p:nvSpPr>
        <p:spPr>
          <a:xfrm>
            <a:off x="838200" y="1524000"/>
            <a:ext cx="8153400" cy="4572000"/>
          </a:xfrm>
        </p:spPr>
        <p:txBody>
          <a:bodyPr>
            <a:normAutofit fontScale="77500" lnSpcReduction="20000"/>
          </a:bodyPr>
          <a:lstStyle/>
          <a:p>
            <a:endParaRPr lang="en-US" dirty="0" smtClean="0"/>
          </a:p>
          <a:p>
            <a:endParaRPr lang="en-US" dirty="0" smtClean="0"/>
          </a:p>
          <a:p>
            <a:pPr algn="l" rtl="0">
              <a:buFont typeface="Wingdings" pitchFamily="2" charset="2"/>
              <a:buChar char="q"/>
            </a:pPr>
            <a:r>
              <a:rPr lang="en-US" b="1" dirty="0" smtClean="0"/>
              <a:t>defined as a regular variability resembling a sine wave with a fixed periodicity of </a:t>
            </a:r>
            <a:r>
              <a:rPr lang="en-US" b="1" dirty="0" smtClean="0">
                <a:solidFill>
                  <a:schemeClr val="accent2">
                    <a:lumMod val="60000"/>
                    <a:lumOff val="40000"/>
                  </a:schemeClr>
                </a:solidFill>
              </a:rPr>
              <a:t>three to five </a:t>
            </a:r>
            <a:r>
              <a:rPr lang="en-US" b="1" dirty="0" smtClean="0"/>
              <a:t>cycles per minute</a:t>
            </a:r>
          </a:p>
          <a:p>
            <a:pPr algn="l" rtl="0">
              <a:buFont typeface="Wingdings" pitchFamily="2" charset="2"/>
              <a:buChar char="q"/>
            </a:pPr>
            <a:endParaRPr lang="en-US" b="1" dirty="0" smtClean="0"/>
          </a:p>
          <a:p>
            <a:pPr algn="l" rtl="0">
              <a:buFont typeface="Wingdings" pitchFamily="2" charset="2"/>
              <a:buChar char="q"/>
            </a:pPr>
            <a:r>
              <a:rPr lang="en-US" b="1" dirty="0" smtClean="0"/>
              <a:t>An amplitude of </a:t>
            </a:r>
            <a:r>
              <a:rPr lang="en-US" b="1" dirty="0" smtClean="0">
                <a:solidFill>
                  <a:schemeClr val="accent2">
                    <a:lumMod val="60000"/>
                    <a:lumOff val="40000"/>
                  </a:schemeClr>
                </a:solidFill>
              </a:rPr>
              <a:t>5 to 10 </a:t>
            </a:r>
            <a:r>
              <a:rPr lang="en-US" b="1" dirty="0" err="1" smtClean="0">
                <a:solidFill>
                  <a:schemeClr val="accent2">
                    <a:lumMod val="60000"/>
                    <a:lumOff val="40000"/>
                  </a:schemeClr>
                </a:solidFill>
              </a:rPr>
              <a:t>bpm</a:t>
            </a:r>
            <a:endParaRPr lang="en-US" b="1" dirty="0" smtClean="0">
              <a:solidFill>
                <a:schemeClr val="accent2">
                  <a:lumMod val="60000"/>
                  <a:lumOff val="40000"/>
                </a:schemeClr>
              </a:solidFill>
            </a:endParaRPr>
          </a:p>
          <a:p>
            <a:pPr algn="l" rtl="0">
              <a:buFont typeface="Wingdings" pitchFamily="2" charset="2"/>
              <a:buChar char="q"/>
            </a:pPr>
            <a:r>
              <a:rPr lang="en-US" b="1" dirty="0" smtClean="0"/>
              <a:t> lasting for at least 10 minutes accelerations</a:t>
            </a:r>
            <a:r>
              <a:rPr lang="en-US" b="1" dirty="0"/>
              <a:t>.</a:t>
            </a:r>
          </a:p>
          <a:p>
            <a:pPr algn="l" rtl="0">
              <a:buFont typeface="Wingdings" pitchFamily="2" charset="2"/>
              <a:buChar char="q"/>
            </a:pPr>
            <a:r>
              <a:rPr lang="en-US" b="1" dirty="0" smtClean="0">
                <a:solidFill>
                  <a:srgbClr val="FF0000"/>
                </a:solidFill>
              </a:rPr>
              <a:t>Beat to beat </a:t>
            </a:r>
            <a:r>
              <a:rPr lang="en-US" b="1" dirty="0" smtClean="0"/>
              <a:t>changes are often small</a:t>
            </a:r>
          </a:p>
          <a:p>
            <a:r>
              <a:rPr lang="en-US" b="1" dirty="0" smtClean="0"/>
              <a:t>It </a:t>
            </a:r>
            <a:r>
              <a:rPr lang="en-US" b="1" dirty="0"/>
              <a:t>occurs in association with severe fetal </a:t>
            </a:r>
            <a:r>
              <a:rPr lang="en-US" b="1" dirty="0" err="1"/>
              <a:t>anaemia</a:t>
            </a:r>
            <a:r>
              <a:rPr lang="en-US" b="1" dirty="0"/>
              <a:t>, </a:t>
            </a:r>
            <a:r>
              <a:rPr lang="en-US" b="1" dirty="0" smtClean="0"/>
              <a:t> </a:t>
            </a:r>
            <a:r>
              <a:rPr lang="en-US" b="1" dirty="0"/>
              <a:t>fetal hypoxia, infection, cardiac </a:t>
            </a:r>
            <a:r>
              <a:rPr lang="en-US" b="1" dirty="0" smtClean="0"/>
              <a:t>malformations ,</a:t>
            </a:r>
            <a:r>
              <a:rPr lang="en-US" b="1" dirty="0" smtClean="0"/>
              <a:t>hydrocephalus</a:t>
            </a:r>
            <a:r>
              <a:rPr lang="en-US" b="1" dirty="0"/>
              <a:t>, and </a:t>
            </a:r>
            <a:r>
              <a:rPr lang="en-US" b="1" dirty="0" err="1" smtClean="0"/>
              <a:t>gastroschisis</a:t>
            </a:r>
            <a:endParaRPr lang="en-US" b="1" dirty="0" smtClean="0"/>
          </a:p>
          <a:p>
            <a:pPr>
              <a:buNone/>
            </a:pPr>
            <a:endParaRPr lang="en-US" b="1" dirty="0" smtClean="0"/>
          </a:p>
          <a:p>
            <a:pPr>
              <a:buNone/>
            </a:pPr>
            <a:endParaRPr lang="fa-IR" b="1" dirty="0"/>
          </a:p>
        </p:txBody>
      </p:sp>
    </p:spTree>
    <p:extLst>
      <p:ext uri="{BB962C8B-B14F-4D97-AF65-F5344CB8AC3E}">
        <p14:creationId xmlns:p14="http://schemas.microsoft.com/office/powerpoint/2010/main" val="1923050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5762"/>
            <a:ext cx="9067800" cy="4572000"/>
          </a:xfrm>
        </p:spPr>
        <p:txBody>
          <a:bodyPr>
            <a:normAutofit/>
          </a:bodyPr>
          <a:lstStyle/>
          <a:p>
            <a:pPr algn="l"/>
            <a:endParaRPr lang="fa-IR" dirty="0"/>
          </a:p>
        </p:txBody>
      </p:sp>
      <p:pic>
        <p:nvPicPr>
          <p:cNvPr id="4" name="Picture 3" descr="C:\Documents and Settings\Administrator\Desktop\5.jpg"/>
          <p:cNvPicPr>
            <a:picLocks noChangeAspect="1" noChangeArrowheads="1"/>
          </p:cNvPicPr>
          <p:nvPr/>
        </p:nvPicPr>
        <p:blipFill>
          <a:blip r:embed="rId2"/>
          <a:srcRect/>
          <a:stretch>
            <a:fillRect/>
          </a:stretch>
        </p:blipFill>
        <p:spPr bwMode="auto">
          <a:xfrm>
            <a:off x="1447800" y="762000"/>
            <a:ext cx="5905500" cy="4429125"/>
          </a:xfrm>
          <a:prstGeom prst="rect">
            <a:avLst/>
          </a:prstGeom>
          <a:noFill/>
        </p:spPr>
      </p:pic>
    </p:spTree>
    <p:extLst>
      <p:ext uri="{BB962C8B-B14F-4D97-AF65-F5344CB8AC3E}">
        <p14:creationId xmlns:p14="http://schemas.microsoft.com/office/powerpoint/2010/main" val="675734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610600" cy="914400"/>
          </a:xfrm>
        </p:spPr>
        <p:txBody>
          <a:bodyPr>
            <a:normAutofit fontScale="90000"/>
          </a:bodyPr>
          <a:lstStyle/>
          <a:p>
            <a:r>
              <a:rPr lang="en-US" dirty="0" smtClean="0"/>
              <a:t>Pathophysiology of FHR patterns</a:t>
            </a:r>
            <a:endParaRPr lang="en-US" dirty="0"/>
          </a:p>
        </p:txBody>
      </p:sp>
      <p:sp>
        <p:nvSpPr>
          <p:cNvPr id="3" name="Content Placeholder 2"/>
          <p:cNvSpPr>
            <a:spLocks noGrp="1"/>
          </p:cNvSpPr>
          <p:nvPr>
            <p:ph idx="1"/>
          </p:nvPr>
        </p:nvSpPr>
        <p:spPr>
          <a:xfrm>
            <a:off x="381000" y="1783560"/>
            <a:ext cx="8305800" cy="4572000"/>
          </a:xfrm>
        </p:spPr>
        <p:txBody>
          <a:bodyPr>
            <a:normAutofit fontScale="85000" lnSpcReduction="20000"/>
          </a:bodyPr>
          <a:lstStyle/>
          <a:p>
            <a:pPr algn="l" rtl="0"/>
            <a:r>
              <a:rPr lang="en-US" b="1" dirty="0" smtClean="0">
                <a:solidFill>
                  <a:srgbClr val="FF0000"/>
                </a:solidFill>
              </a:rPr>
              <a:t>Slowing</a:t>
            </a:r>
            <a:r>
              <a:rPr lang="en-US" b="1" dirty="0" smtClean="0"/>
              <a:t> FHR due to firing </a:t>
            </a:r>
            <a:r>
              <a:rPr lang="en-US" b="1" dirty="0" err="1" smtClean="0"/>
              <a:t>vagus</a:t>
            </a:r>
            <a:r>
              <a:rPr lang="en-US" b="1" dirty="0" smtClean="0"/>
              <a:t> nerve</a:t>
            </a:r>
          </a:p>
          <a:p>
            <a:pPr algn="l" rtl="0"/>
            <a:r>
              <a:rPr lang="en-US" b="1" dirty="0" smtClean="0">
                <a:solidFill>
                  <a:srgbClr val="FF0000"/>
                </a:solidFill>
              </a:rPr>
              <a:t>Slowing</a:t>
            </a:r>
            <a:r>
              <a:rPr lang="en-US" b="1" dirty="0" smtClean="0"/>
              <a:t> FHR due to myocardial depression by lactate from anaerobic metabolism(hypoxia)</a:t>
            </a:r>
          </a:p>
          <a:p>
            <a:pPr algn="l" rtl="0"/>
            <a:endParaRPr lang="en-US" b="1" dirty="0" smtClean="0">
              <a:solidFill>
                <a:srgbClr val="FFFF00"/>
              </a:solidFill>
            </a:endParaRPr>
          </a:p>
          <a:p>
            <a:pPr algn="l" rtl="0"/>
            <a:r>
              <a:rPr lang="en-US" b="1" dirty="0" smtClean="0">
                <a:solidFill>
                  <a:srgbClr val="FFFF00"/>
                </a:solidFill>
              </a:rPr>
              <a:t>Increased</a:t>
            </a:r>
            <a:r>
              <a:rPr lang="en-US" b="1" dirty="0" smtClean="0">
                <a:solidFill>
                  <a:schemeClr val="tx2">
                    <a:lumMod val="50000"/>
                  </a:schemeClr>
                </a:solidFill>
              </a:rPr>
              <a:t> </a:t>
            </a:r>
            <a:r>
              <a:rPr lang="en-US" b="1" dirty="0" smtClean="0"/>
              <a:t>FHR caused by fetal released of catecholamine's and stimulation of sympathetic nervous system </a:t>
            </a:r>
          </a:p>
          <a:p>
            <a:pPr algn="l" rtl="0"/>
            <a:r>
              <a:rPr lang="en-US" sz="3100" dirty="0" smtClean="0">
                <a:solidFill>
                  <a:schemeClr val="accent3">
                    <a:lumMod val="40000"/>
                    <a:lumOff val="60000"/>
                  </a:schemeClr>
                </a:solidFill>
              </a:rPr>
              <a:t>The </a:t>
            </a:r>
            <a:r>
              <a:rPr lang="en-US" sz="3100" dirty="0">
                <a:solidFill>
                  <a:schemeClr val="accent3">
                    <a:lumMod val="40000"/>
                    <a:lumOff val="60000"/>
                  </a:schemeClr>
                </a:solidFill>
              </a:rPr>
              <a:t>parasympathetic system develops later and consequently preterm </a:t>
            </a:r>
            <a:r>
              <a:rPr lang="en-US" sz="3100" dirty="0" smtClean="0">
                <a:solidFill>
                  <a:schemeClr val="accent3">
                    <a:lumMod val="40000"/>
                    <a:lumOff val="60000"/>
                  </a:schemeClr>
                </a:solidFill>
              </a:rPr>
              <a:t>fetus </a:t>
            </a:r>
            <a:r>
              <a:rPr lang="en-US" sz="3100" dirty="0">
                <a:solidFill>
                  <a:schemeClr val="accent3">
                    <a:lumMod val="40000"/>
                    <a:lumOff val="60000"/>
                  </a:schemeClr>
                </a:solidFill>
              </a:rPr>
              <a:t>tends to have higher baseline rates</a:t>
            </a:r>
            <a:r>
              <a:rPr lang="en-US" sz="3100" dirty="0" smtClean="0">
                <a:solidFill>
                  <a:schemeClr val="accent3">
                    <a:lumMod val="40000"/>
                    <a:lumOff val="60000"/>
                  </a:schemeClr>
                </a:solidFill>
              </a:rPr>
              <a:t>.</a:t>
            </a:r>
          </a:p>
          <a:p>
            <a:pPr algn="l" rtl="0"/>
            <a:r>
              <a:rPr lang="en-US" sz="3100" dirty="0">
                <a:solidFill>
                  <a:schemeClr val="accent3">
                    <a:lumMod val="40000"/>
                    <a:lumOff val="60000"/>
                  </a:schemeClr>
                </a:solidFill>
              </a:rPr>
              <a:t>Conversely, for a postdate </a:t>
            </a:r>
            <a:r>
              <a:rPr lang="en-US" sz="3100" dirty="0" smtClean="0">
                <a:solidFill>
                  <a:schemeClr val="accent3">
                    <a:lumMod val="40000"/>
                    <a:lumOff val="60000"/>
                  </a:schemeClr>
                </a:solidFill>
              </a:rPr>
              <a:t>fetus </a:t>
            </a:r>
            <a:r>
              <a:rPr lang="en-US" sz="3100" dirty="0">
                <a:solidFill>
                  <a:schemeClr val="accent3">
                    <a:lumMod val="40000"/>
                    <a:lumOff val="60000"/>
                  </a:schemeClr>
                </a:solidFill>
              </a:rPr>
              <a:t>a lower baseline rate is to be expected</a:t>
            </a:r>
          </a:p>
        </p:txBody>
      </p:sp>
    </p:spTree>
    <p:extLst>
      <p:ext uri="{BB962C8B-B14F-4D97-AF65-F5344CB8AC3E}">
        <p14:creationId xmlns:p14="http://schemas.microsoft.com/office/powerpoint/2010/main" val="1845976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Pseudo-sinusoidal pattern</a:t>
            </a:r>
          </a:p>
        </p:txBody>
      </p:sp>
      <p:sp>
        <p:nvSpPr>
          <p:cNvPr id="3" name="Content Placeholder 2"/>
          <p:cNvSpPr>
            <a:spLocks noGrp="1"/>
          </p:cNvSpPr>
          <p:nvPr>
            <p:ph idx="1"/>
          </p:nvPr>
        </p:nvSpPr>
        <p:spPr/>
        <p:txBody>
          <a:bodyPr>
            <a:normAutofit fontScale="77500" lnSpcReduction="20000"/>
          </a:bodyPr>
          <a:lstStyle/>
          <a:p>
            <a:pPr algn="l" rtl="0"/>
            <a:r>
              <a:rPr lang="en-US" b="1" dirty="0" smtClean="0"/>
              <a:t> </a:t>
            </a:r>
            <a:r>
              <a:rPr lang="en-US" b="1" dirty="0"/>
              <a:t>A pattern </a:t>
            </a:r>
            <a:r>
              <a:rPr lang="en-US" b="1" dirty="0" smtClean="0"/>
              <a:t>appearance as </a:t>
            </a:r>
            <a:r>
              <a:rPr lang="en-US" b="1" dirty="0"/>
              <a:t>“saw-tooth ”, rather than the smooth sine-wave </a:t>
            </a:r>
            <a:r>
              <a:rPr lang="en-US" b="1" dirty="0" smtClean="0"/>
              <a:t>form</a:t>
            </a:r>
          </a:p>
          <a:p>
            <a:pPr algn="l" rtl="0"/>
            <a:r>
              <a:rPr lang="en-US" b="1" dirty="0" smtClean="0"/>
              <a:t> </a:t>
            </a:r>
            <a:r>
              <a:rPr lang="en-US" b="1" dirty="0"/>
              <a:t>Its duration seldom exceeds </a:t>
            </a:r>
            <a:r>
              <a:rPr lang="en-US" b="1" dirty="0">
                <a:solidFill>
                  <a:schemeClr val="accent2">
                    <a:lumMod val="60000"/>
                    <a:lumOff val="40000"/>
                  </a:schemeClr>
                </a:solidFill>
              </a:rPr>
              <a:t>30 m</a:t>
            </a:r>
            <a:r>
              <a:rPr lang="en-US" b="1" dirty="0"/>
              <a:t>inutes </a:t>
            </a:r>
            <a:r>
              <a:rPr lang="en-US" b="1" dirty="0" smtClean="0"/>
              <a:t>and</a:t>
            </a:r>
          </a:p>
          <a:p>
            <a:pPr algn="l" rtl="0"/>
            <a:r>
              <a:rPr lang="en-US" b="1" dirty="0" smtClean="0"/>
              <a:t> </a:t>
            </a:r>
            <a:r>
              <a:rPr lang="en-US" b="1" dirty="0"/>
              <a:t>it is characterized by normal patterns before and </a:t>
            </a:r>
            <a:r>
              <a:rPr lang="en-US" b="1" dirty="0" smtClean="0"/>
              <a:t>after this</a:t>
            </a:r>
          </a:p>
          <a:p>
            <a:pPr algn="l" rtl="0"/>
            <a:r>
              <a:rPr lang="en-US" b="1" dirty="0" smtClean="0">
                <a:solidFill>
                  <a:schemeClr val="accent2">
                    <a:lumMod val="60000"/>
                    <a:lumOff val="40000"/>
                  </a:schemeClr>
                </a:solidFill>
              </a:rPr>
              <a:t>Normal Variability</a:t>
            </a:r>
          </a:p>
          <a:p>
            <a:pPr algn="l" rtl="0"/>
            <a:r>
              <a:rPr lang="en-US" b="1" dirty="0" smtClean="0"/>
              <a:t>Some </a:t>
            </a:r>
            <a:r>
              <a:rPr lang="en-US" b="1" dirty="0"/>
              <a:t>authorities </a:t>
            </a:r>
            <a:r>
              <a:rPr lang="en-US" b="1" dirty="0" smtClean="0"/>
              <a:t>consider </a:t>
            </a:r>
            <a:r>
              <a:rPr lang="en-US" b="1" dirty="0"/>
              <a:t>as the presence of accelerations with sinusoidal </a:t>
            </a:r>
            <a:r>
              <a:rPr lang="en-US" b="1" dirty="0" smtClean="0"/>
              <a:t>patterns</a:t>
            </a:r>
          </a:p>
          <a:p>
            <a:pPr algn="l" rtl="0"/>
            <a:r>
              <a:rPr lang="en-US" b="1" dirty="0" smtClean="0"/>
              <a:t>caused </a:t>
            </a:r>
            <a:r>
              <a:rPr lang="en-US" b="1" dirty="0"/>
              <a:t>by </a:t>
            </a:r>
            <a:endParaRPr lang="en-US" b="1" dirty="0" smtClean="0"/>
          </a:p>
          <a:p>
            <a:pPr lvl="1" algn="l" rtl="0"/>
            <a:r>
              <a:rPr lang="en-US" b="1" dirty="0" smtClean="0">
                <a:solidFill>
                  <a:srgbClr val="00B050"/>
                </a:solidFill>
              </a:rPr>
              <a:t>fetal </a:t>
            </a:r>
            <a:r>
              <a:rPr lang="en-US" b="1" dirty="0">
                <a:solidFill>
                  <a:srgbClr val="00B050"/>
                </a:solidFill>
              </a:rPr>
              <a:t>hypotension </a:t>
            </a:r>
            <a:r>
              <a:rPr lang="en-US" b="1" dirty="0"/>
              <a:t>occurring secondary to acute </a:t>
            </a:r>
            <a:r>
              <a:rPr lang="en-US" b="1" dirty="0" err="1"/>
              <a:t>feto</a:t>
            </a:r>
            <a:r>
              <a:rPr lang="en-US" b="1" dirty="0"/>
              <a:t>-maternal </a:t>
            </a:r>
            <a:r>
              <a:rPr lang="en-US" b="1" dirty="0" err="1">
                <a:solidFill>
                  <a:srgbClr val="00B050"/>
                </a:solidFill>
              </a:rPr>
              <a:t>haemorrhag</a:t>
            </a:r>
            <a:r>
              <a:rPr lang="en-US" b="1" dirty="0" err="1">
                <a:solidFill>
                  <a:srgbClr val="00B050"/>
                </a:solidFill>
              </a:rPr>
              <a:t>e</a:t>
            </a:r>
            <a:r>
              <a:rPr lang="en-US" b="1" dirty="0"/>
              <a:t> </a:t>
            </a:r>
            <a:endParaRPr lang="en-US" b="1" dirty="0" smtClean="0"/>
          </a:p>
          <a:p>
            <a:pPr lvl="1" algn="l" rtl="0"/>
            <a:r>
              <a:rPr lang="en-US" b="1" dirty="0" smtClean="0"/>
              <a:t>after </a:t>
            </a:r>
            <a:r>
              <a:rPr lang="en-US" b="1" dirty="0">
                <a:solidFill>
                  <a:srgbClr val="00B050"/>
                </a:solidFill>
              </a:rPr>
              <a:t>analgesic</a:t>
            </a:r>
            <a:r>
              <a:rPr lang="en-US" b="1" dirty="0"/>
              <a:t> administration to the </a:t>
            </a:r>
            <a:r>
              <a:rPr lang="en-US" b="1" dirty="0" smtClean="0"/>
              <a:t>mother</a:t>
            </a:r>
            <a:endParaRPr lang="en-US" b="1" dirty="0"/>
          </a:p>
          <a:p>
            <a:pPr lvl="1" algn="l" rtl="0"/>
            <a:r>
              <a:rPr lang="en-US" b="1" dirty="0" smtClean="0"/>
              <a:t> </a:t>
            </a:r>
            <a:r>
              <a:rPr lang="en-US" b="1" dirty="0"/>
              <a:t>during periods of fetal </a:t>
            </a:r>
            <a:r>
              <a:rPr lang="en-US" b="1" dirty="0" smtClean="0">
                <a:solidFill>
                  <a:srgbClr val="00B050"/>
                </a:solidFill>
              </a:rPr>
              <a:t>sucking</a:t>
            </a:r>
          </a:p>
        </p:txBody>
      </p:sp>
    </p:spTree>
    <p:extLst>
      <p:ext uri="{BB962C8B-B14F-4D97-AF65-F5344CB8AC3E}">
        <p14:creationId xmlns:p14="http://schemas.microsoft.com/office/powerpoint/2010/main" val="3219199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Pseudosinusoidal</a:t>
            </a:r>
            <a:r>
              <a:rPr lang="en-US" i="1" dirty="0" smtClean="0"/>
              <a:t> </a:t>
            </a:r>
            <a:r>
              <a:rPr lang="en-US" b="1" i="1" dirty="0" smtClean="0"/>
              <a:t>Fetal</a:t>
            </a:r>
            <a:r>
              <a:rPr lang="en-US" i="1" dirty="0" smtClean="0"/>
              <a:t> </a:t>
            </a:r>
            <a:r>
              <a:rPr lang="en-US" b="1" i="1" dirty="0" smtClean="0"/>
              <a:t>Heart</a:t>
            </a:r>
            <a:r>
              <a:rPr lang="en-US" i="1" dirty="0" smtClean="0"/>
              <a:t> </a:t>
            </a:r>
            <a:r>
              <a:rPr lang="en-US" b="1" i="1" dirty="0" smtClean="0"/>
              <a:t>Rate</a:t>
            </a:r>
            <a:r>
              <a:rPr lang="en-US" i="1" dirty="0" smtClean="0"/>
              <a:t> </a:t>
            </a:r>
            <a:r>
              <a:rPr lang="en-US" b="1" i="1" dirty="0" smtClean="0"/>
              <a:t>Pattern</a:t>
            </a:r>
            <a:r>
              <a:rPr lang="fa-IR" dirty="0" smtClean="0"/>
              <a:t/>
            </a:r>
            <a:br>
              <a:rPr lang="fa-IR" dirty="0" smtClean="0"/>
            </a:br>
            <a:endParaRPr lang="en-US" dirty="0"/>
          </a:p>
        </p:txBody>
      </p:sp>
      <p:pic>
        <p:nvPicPr>
          <p:cNvPr id="28674" name="Picture 2" descr="C:\Documents and Settings\Administrator\Desktop\681_02.jpg4.jpg"/>
          <p:cNvPicPr>
            <a:picLocks noGrp="1" noChangeAspect="1" noChangeArrowheads="1"/>
          </p:cNvPicPr>
          <p:nvPr>
            <p:ph idx="1"/>
          </p:nvPr>
        </p:nvPicPr>
        <p:blipFill>
          <a:blip r:embed="rId2"/>
          <a:stretch>
            <a:fillRect/>
          </a:stretch>
        </p:blipFill>
        <p:spPr bwMode="auto">
          <a:xfrm>
            <a:off x="2095500" y="2835275"/>
            <a:ext cx="4953000" cy="2667000"/>
          </a:xfrm>
          <a:prstGeom prst="rect">
            <a:avLst/>
          </a:prstGeom>
          <a:noFill/>
        </p:spPr>
      </p:pic>
    </p:spTree>
    <p:extLst>
      <p:ext uri="{BB962C8B-B14F-4D97-AF65-F5344CB8AC3E}">
        <p14:creationId xmlns:p14="http://schemas.microsoft.com/office/powerpoint/2010/main" val="3955500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deceleration</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b="1" dirty="0" smtClean="0"/>
              <a:t>A decrease in FHR below the baseline of 15 </a:t>
            </a:r>
            <a:r>
              <a:rPr lang="en-US" b="1" dirty="0" err="1" smtClean="0"/>
              <a:t>bpm</a:t>
            </a:r>
            <a:r>
              <a:rPr lang="en-US" b="1" dirty="0" smtClean="0"/>
              <a:t> or more, lasting at least 2 minutes but &lt;10 minutes from onset  to return to baseline. A prolonged deceleration of 10 minutes or more is considered a change in baseline</a:t>
            </a:r>
            <a:r>
              <a:rPr lang="en-US" dirty="0" smtClean="0"/>
              <a:t>.</a:t>
            </a:r>
          </a:p>
          <a:p>
            <a:pPr algn="l" rtl="0"/>
            <a:r>
              <a:rPr lang="en-US" b="1" dirty="0" smtClean="0"/>
              <a:t>When </a:t>
            </a:r>
            <a:r>
              <a:rPr lang="en-US" b="1" dirty="0"/>
              <a:t>the FHR falls below 100, tissue perfusion may not be adequate; this degree of </a:t>
            </a:r>
            <a:r>
              <a:rPr lang="en-US" b="1" dirty="0" err="1"/>
              <a:t>bradycardia</a:t>
            </a:r>
            <a:r>
              <a:rPr lang="en-US" b="1" dirty="0"/>
              <a:t> is abnormal even when variability is present since it may be due to an acute adverse event</a:t>
            </a:r>
            <a:r>
              <a:rPr lang="en-US" dirty="0"/>
              <a:t>.</a:t>
            </a:r>
            <a:endParaRPr lang="fa-IR" dirty="0"/>
          </a:p>
        </p:txBody>
      </p:sp>
    </p:spTree>
    <p:extLst>
      <p:ext uri="{BB962C8B-B14F-4D97-AF65-F5344CB8AC3E}">
        <p14:creationId xmlns:p14="http://schemas.microsoft.com/office/powerpoint/2010/main" val="2565541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3" y="304800"/>
            <a:ext cx="9144000" cy="6001643"/>
          </a:xfrm>
          <a:prstGeom prst="rect">
            <a:avLst/>
          </a:prstGeom>
        </p:spPr>
        <p:txBody>
          <a:bodyPr wrap="square">
            <a:spAutoFit/>
          </a:bodyPr>
          <a:lstStyle/>
          <a:p>
            <a:r>
              <a:rPr lang="en-US" sz="2400" b="1" dirty="0">
                <a:solidFill>
                  <a:srgbClr val="FFFF00"/>
                </a:solidFill>
              </a:rPr>
              <a:t>Category I (Normal</a:t>
            </a:r>
            <a:r>
              <a:rPr lang="en-US" sz="2400" b="1" dirty="0"/>
              <a:t>): Tracings with all these findings </a:t>
            </a:r>
            <a:r>
              <a:rPr lang="en-US" sz="2400" b="1" dirty="0" smtClean="0"/>
              <a:t>present </a:t>
            </a:r>
            <a:r>
              <a:rPr lang="en-US" sz="2400" b="1" dirty="0"/>
              <a:t>normal </a:t>
            </a:r>
            <a:r>
              <a:rPr lang="en-US" sz="2400" b="1" dirty="0" smtClean="0"/>
              <a:t>and can </a:t>
            </a:r>
            <a:r>
              <a:rPr lang="en-US" sz="2400" b="1" dirty="0"/>
              <a:t>be followed in a standard manner: </a:t>
            </a:r>
          </a:p>
          <a:p>
            <a:pPr lvl="1"/>
            <a:r>
              <a:rPr lang="en-US" sz="2400" b="1" dirty="0"/>
              <a:t>Baseline rate 110–160 </a:t>
            </a:r>
            <a:r>
              <a:rPr lang="en-US" sz="2400" b="1" dirty="0" err="1"/>
              <a:t>bpm</a:t>
            </a:r>
            <a:r>
              <a:rPr lang="en-US" sz="2400" b="1" dirty="0"/>
              <a:t>,</a:t>
            </a:r>
          </a:p>
          <a:p>
            <a:pPr lvl="1"/>
            <a:r>
              <a:rPr lang="en-US" sz="2400" b="1" dirty="0"/>
              <a:t>Moderate variability,</a:t>
            </a:r>
          </a:p>
          <a:p>
            <a:pPr lvl="1"/>
            <a:r>
              <a:rPr lang="en-US" sz="2400" b="1" dirty="0"/>
              <a:t>Absence of late or variable decelerations,</a:t>
            </a:r>
          </a:p>
          <a:p>
            <a:pPr lvl="1"/>
            <a:r>
              <a:rPr lang="en-US" sz="2400" b="1" dirty="0"/>
              <a:t>Early decelerations and accelerations may or may not be present.</a:t>
            </a:r>
          </a:p>
          <a:p>
            <a:r>
              <a:rPr lang="en-US" sz="2400" b="1" dirty="0">
                <a:solidFill>
                  <a:srgbClr val="FFFF00"/>
                </a:solidFill>
              </a:rPr>
              <a:t>Category II (Indeterminate</a:t>
            </a:r>
            <a:r>
              <a:rPr lang="en-US" sz="2400" b="1" dirty="0"/>
              <a:t>): Tracing is not predictive of abnormal fetal acid-base status. Evaluation and continued surveillance and reevaluations are indicated. </a:t>
            </a:r>
          </a:p>
          <a:p>
            <a:r>
              <a:rPr lang="en-US" sz="2400" b="1" dirty="0" smtClean="0">
                <a:solidFill>
                  <a:srgbClr val="FFFF00"/>
                </a:solidFill>
              </a:rPr>
              <a:t>Category </a:t>
            </a:r>
            <a:r>
              <a:rPr lang="en-US" sz="2400" b="1" dirty="0">
                <a:solidFill>
                  <a:srgbClr val="FFFF00"/>
                </a:solidFill>
              </a:rPr>
              <a:t>III (Abnormal)</a:t>
            </a:r>
            <a:r>
              <a:rPr lang="en-US" sz="2400" b="1" dirty="0"/>
              <a:t>: Tracing is predictive of abnormal fetal acid-base status at the time of observation; this requires prompt evaluation and management. </a:t>
            </a:r>
          </a:p>
          <a:p>
            <a:pPr lvl="1"/>
            <a:r>
              <a:rPr lang="en-US" sz="2400" b="1" dirty="0"/>
              <a:t>Absence of baseline variability, with recurrent late/variable decelerations or </a:t>
            </a:r>
            <a:r>
              <a:rPr lang="en-US" sz="2400" b="1" dirty="0" err="1"/>
              <a:t>bradycardia</a:t>
            </a:r>
            <a:r>
              <a:rPr lang="en-US" sz="2400" b="1" dirty="0"/>
              <a:t>; or</a:t>
            </a:r>
          </a:p>
          <a:p>
            <a:pPr lvl="1"/>
            <a:r>
              <a:rPr lang="en-US" sz="2400" b="1" dirty="0">
                <a:hlinkClick r:id="rId2" tooltip="Sinusoidal"/>
              </a:rPr>
              <a:t>Sinusoidal</a:t>
            </a:r>
            <a:r>
              <a:rPr lang="en-US" sz="2400" b="1" dirty="0"/>
              <a:t> fetal heart rate.</a:t>
            </a:r>
          </a:p>
        </p:txBody>
      </p:sp>
    </p:spTree>
    <p:extLst>
      <p:ext uri="{BB962C8B-B14F-4D97-AF65-F5344CB8AC3E}">
        <p14:creationId xmlns:p14="http://schemas.microsoft.com/office/powerpoint/2010/main" val="2445070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Acute Hypoxia</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b="1" dirty="0"/>
              <a:t>Presents as a prolonged deceleration lasting for more than 5 minutes or for more than 3 minutes </a:t>
            </a:r>
            <a:r>
              <a:rPr lang="en-US" b="1" dirty="0" smtClean="0"/>
              <a:t>if associated </a:t>
            </a:r>
            <a:r>
              <a:rPr lang="en-US" b="1" dirty="0"/>
              <a:t>with reduced variability within the </a:t>
            </a:r>
            <a:r>
              <a:rPr lang="en-US" b="1" dirty="0" smtClean="0"/>
              <a:t>deceleration</a:t>
            </a:r>
            <a:endParaRPr lang="en-US" b="1" dirty="0"/>
          </a:p>
          <a:p>
            <a:pPr marL="64008" indent="0">
              <a:buNone/>
            </a:pPr>
            <a:r>
              <a:rPr lang="en-US" b="1" dirty="0"/>
              <a:t>• Causes</a:t>
            </a:r>
          </a:p>
          <a:p>
            <a:pPr marL="64008" indent="0">
              <a:buNone/>
            </a:pPr>
            <a:r>
              <a:rPr lang="en-US" b="1" dirty="0"/>
              <a:t>3 Accidents</a:t>
            </a:r>
          </a:p>
          <a:p>
            <a:pPr marL="896112" lvl="1" indent="-457200"/>
            <a:r>
              <a:rPr lang="en-US" b="1" dirty="0" smtClean="0"/>
              <a:t> </a:t>
            </a:r>
            <a:r>
              <a:rPr lang="en-US" b="1" dirty="0"/>
              <a:t>Cord prolapse</a:t>
            </a:r>
          </a:p>
          <a:p>
            <a:pPr marL="896112" lvl="1" indent="-457200"/>
            <a:r>
              <a:rPr lang="en-US" b="1" dirty="0" smtClean="0"/>
              <a:t> </a:t>
            </a:r>
            <a:r>
              <a:rPr lang="en-US" b="1" dirty="0"/>
              <a:t>Placental Abruption</a:t>
            </a:r>
          </a:p>
          <a:p>
            <a:pPr lvl="1"/>
            <a:r>
              <a:rPr lang="en-US" b="1" dirty="0" smtClean="0"/>
              <a:t> </a:t>
            </a:r>
            <a:r>
              <a:rPr lang="en-US" b="1" dirty="0"/>
              <a:t>Uterine Rupture</a:t>
            </a:r>
          </a:p>
          <a:p>
            <a:pPr marL="64008" indent="0">
              <a:buNone/>
            </a:pPr>
            <a:r>
              <a:rPr lang="en-US" b="1" dirty="0"/>
              <a:t>2 Iatrogenic</a:t>
            </a:r>
          </a:p>
          <a:p>
            <a:pPr lvl="1"/>
            <a:r>
              <a:rPr lang="en-US" b="1" dirty="0" smtClean="0"/>
              <a:t> </a:t>
            </a:r>
            <a:r>
              <a:rPr lang="en-US" b="1" dirty="0"/>
              <a:t>Maternal Hypotension (usually secondary to </a:t>
            </a:r>
            <a:r>
              <a:rPr lang="en-US" b="1" dirty="0" smtClean="0"/>
              <a:t>supine </a:t>
            </a:r>
            <a:r>
              <a:rPr lang="en-US" b="1" dirty="0"/>
              <a:t>or epidural top-up)</a:t>
            </a:r>
          </a:p>
          <a:p>
            <a:pPr lvl="1"/>
            <a:r>
              <a:rPr lang="en-US" b="1" dirty="0" smtClean="0"/>
              <a:t> </a:t>
            </a:r>
            <a:r>
              <a:rPr lang="en-US" b="1" dirty="0"/>
              <a:t>Uterine </a:t>
            </a:r>
            <a:r>
              <a:rPr lang="en-US" b="1" dirty="0" err="1"/>
              <a:t>hyperstimulation</a:t>
            </a:r>
            <a:r>
              <a:rPr lang="en-US" b="1" dirty="0"/>
              <a:t> (by oxytocin </a:t>
            </a:r>
            <a:r>
              <a:rPr lang="en-US" b="1" dirty="0" smtClean="0"/>
              <a:t>, PGs, spontaneous </a:t>
            </a:r>
            <a:r>
              <a:rPr lang="en-US" b="1" dirty="0"/>
              <a:t>increased </a:t>
            </a:r>
            <a:r>
              <a:rPr lang="en-US" b="1" dirty="0" smtClean="0"/>
              <a:t>activity</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166" y="2895600"/>
            <a:ext cx="163848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01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FF00"/>
                </a:solidFill>
              </a:rPr>
              <a:t>Subacute</a:t>
            </a:r>
            <a:r>
              <a:rPr lang="en-US" b="1" dirty="0">
                <a:solidFill>
                  <a:srgbClr val="FFFF00"/>
                </a:solidFill>
              </a:rPr>
              <a:t> Hypoxia</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t>More time spent during decelerations than </a:t>
            </a:r>
            <a:r>
              <a:rPr lang="en-US" dirty="0" smtClean="0"/>
              <a:t>at the </a:t>
            </a:r>
            <a:r>
              <a:rPr lang="en-US" dirty="0"/>
              <a:t>baseline</a:t>
            </a:r>
          </a:p>
          <a:p>
            <a:r>
              <a:rPr lang="en-US" dirty="0" smtClean="0"/>
              <a:t> </a:t>
            </a:r>
            <a:r>
              <a:rPr lang="en-US" dirty="0"/>
              <a:t>May be associated with </a:t>
            </a:r>
            <a:r>
              <a:rPr lang="en-US" dirty="0" err="1"/>
              <a:t>saltatory</a:t>
            </a:r>
            <a:r>
              <a:rPr lang="en-US" dirty="0"/>
              <a:t> </a:t>
            </a:r>
            <a:r>
              <a:rPr lang="en-US" dirty="0" smtClean="0"/>
              <a:t>pattern</a:t>
            </a:r>
          </a:p>
          <a:p>
            <a:r>
              <a:rPr lang="en-US" dirty="0" smtClean="0"/>
              <a:t> almost </a:t>
            </a:r>
            <a:r>
              <a:rPr lang="en-US" b="1" dirty="0" smtClean="0"/>
              <a:t>caused </a:t>
            </a:r>
            <a:r>
              <a:rPr lang="en-US" dirty="0"/>
              <a:t>by </a:t>
            </a:r>
            <a:r>
              <a:rPr lang="en-US" dirty="0" smtClean="0"/>
              <a:t>uterine </a:t>
            </a:r>
            <a:r>
              <a:rPr lang="en-US" dirty="0" err="1" smtClean="0"/>
              <a:t>hyperstimulation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261" y="0"/>
            <a:ext cx="29407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621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09" y="152400"/>
            <a:ext cx="6625606" cy="1219200"/>
          </a:xfrm>
        </p:spPr>
        <p:txBody>
          <a:bodyPr>
            <a:normAutofit/>
          </a:bodyPr>
          <a:lstStyle/>
          <a:p>
            <a:r>
              <a:rPr lang="en-US" sz="3200" b="1" dirty="0">
                <a:solidFill>
                  <a:schemeClr val="accent5">
                    <a:lumMod val="40000"/>
                    <a:lumOff val="60000"/>
                  </a:schemeClr>
                </a:solidFill>
              </a:rPr>
              <a:t>Gradually Evolving Hypoxia</a:t>
            </a:r>
            <a:endParaRPr lang="en-US" sz="3200" dirty="0">
              <a:solidFill>
                <a:schemeClr val="accent5">
                  <a:lumMod val="40000"/>
                  <a:lumOff val="60000"/>
                </a:schemeClr>
              </a:solidFill>
            </a:endParaRPr>
          </a:p>
        </p:txBody>
      </p:sp>
      <p:sp>
        <p:nvSpPr>
          <p:cNvPr id="3" name="Content Placeholder 2"/>
          <p:cNvSpPr>
            <a:spLocks noGrp="1"/>
          </p:cNvSpPr>
          <p:nvPr>
            <p:ph idx="1"/>
          </p:nvPr>
        </p:nvSpPr>
        <p:spPr>
          <a:xfrm>
            <a:off x="2076915" y="4191000"/>
            <a:ext cx="4800600" cy="3290371"/>
          </a:xfrm>
        </p:spPr>
        <p:txBody>
          <a:bodyPr>
            <a:normAutofit/>
          </a:bodyPr>
          <a:lstStyle/>
          <a:p>
            <a:pPr marL="64008" indent="0">
              <a:buNone/>
            </a:pPr>
            <a:r>
              <a:rPr lang="en-US" sz="1800" b="1" dirty="0" smtClean="0">
                <a:solidFill>
                  <a:schemeClr val="accent3">
                    <a:lumMod val="60000"/>
                    <a:lumOff val="40000"/>
                  </a:schemeClr>
                </a:solidFill>
              </a:rPr>
              <a:t>5</a:t>
            </a:r>
            <a:r>
              <a:rPr lang="en-US" sz="1400" b="1" dirty="0">
                <a:solidFill>
                  <a:schemeClr val="accent2">
                    <a:lumMod val="40000"/>
                    <a:lumOff val="60000"/>
                  </a:schemeClr>
                </a:solidFill>
              </a:rPr>
              <a:t>. </a:t>
            </a:r>
            <a:r>
              <a:rPr lang="en-US" sz="2000" b="1" dirty="0" smtClean="0">
                <a:solidFill>
                  <a:schemeClr val="accent3">
                    <a:lumMod val="60000"/>
                    <a:lumOff val="40000"/>
                  </a:schemeClr>
                </a:solidFill>
              </a:rPr>
              <a:t>reduced </a:t>
            </a:r>
            <a:r>
              <a:rPr lang="en-US" sz="2000" b="1" dirty="0">
                <a:solidFill>
                  <a:schemeClr val="accent3">
                    <a:lumMod val="60000"/>
                    <a:lumOff val="40000"/>
                  </a:schemeClr>
                </a:solidFill>
              </a:rPr>
              <a:t>baseline </a:t>
            </a:r>
            <a:r>
              <a:rPr lang="en-US" sz="2000" b="1" dirty="0" smtClean="0">
                <a:solidFill>
                  <a:schemeClr val="accent3">
                    <a:lumMod val="60000"/>
                    <a:lumOff val="40000"/>
                  </a:schemeClr>
                </a:solidFill>
              </a:rPr>
              <a:t>variability</a:t>
            </a:r>
            <a:endParaRPr lang="en-US" sz="2000" b="1" dirty="0">
              <a:solidFill>
                <a:schemeClr val="accent3">
                  <a:lumMod val="60000"/>
                  <a:lumOff val="40000"/>
                </a:schemeClr>
              </a:solidFill>
            </a:endParaRPr>
          </a:p>
          <a:p>
            <a:pPr marL="64008" indent="0">
              <a:buNone/>
            </a:pPr>
            <a:r>
              <a:rPr lang="en-US" sz="2000" b="1" dirty="0">
                <a:solidFill>
                  <a:schemeClr val="accent3">
                    <a:lumMod val="60000"/>
                    <a:lumOff val="40000"/>
                  </a:schemeClr>
                </a:solidFill>
              </a:rPr>
              <a:t>6. Terminal heart failure (unstable/ progressive decline in </a:t>
            </a:r>
            <a:r>
              <a:rPr lang="en-US" sz="2000" b="1" dirty="0" smtClean="0">
                <a:solidFill>
                  <a:schemeClr val="accent3">
                    <a:lumMod val="60000"/>
                    <a:lumOff val="40000"/>
                  </a:schemeClr>
                </a:solidFill>
              </a:rPr>
              <a:t>the baseline </a:t>
            </a:r>
            <a:r>
              <a:rPr lang="en-US" sz="2000" b="1" dirty="0">
                <a:solidFill>
                  <a:schemeClr val="accent3">
                    <a:lumMod val="60000"/>
                    <a:lumOff val="40000"/>
                  </a:schemeClr>
                </a:solidFill>
              </a:rPr>
              <a:t>- “step ladder pattern to death”)</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6455" y="762000"/>
            <a:ext cx="1582189" cy="14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237" y="2258420"/>
            <a:ext cx="1565992" cy="150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978" y="3849324"/>
            <a:ext cx="1544666" cy="146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3979" y="5423971"/>
            <a:ext cx="1524580" cy="143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800" y="1527356"/>
            <a:ext cx="5815053" cy="646331"/>
          </a:xfrm>
          <a:prstGeom prst="rect">
            <a:avLst/>
          </a:prstGeom>
          <a:noFill/>
        </p:spPr>
        <p:txBody>
          <a:bodyPr wrap="none" rtlCol="0">
            <a:spAutoFit/>
          </a:bodyPr>
          <a:lstStyle/>
          <a:p>
            <a:r>
              <a:rPr lang="en-US" b="1" dirty="0"/>
              <a:t>This is the most common type of hypoxia in </a:t>
            </a:r>
            <a:r>
              <a:rPr lang="en-US" b="1" dirty="0" err="1"/>
              <a:t>labour</a:t>
            </a:r>
            <a:endParaRPr lang="en-US" b="1" dirty="0"/>
          </a:p>
          <a:p>
            <a:endParaRPr lang="en-US" dirty="0"/>
          </a:p>
        </p:txBody>
      </p:sp>
      <p:sp>
        <p:nvSpPr>
          <p:cNvPr id="7" name="TextBox 6"/>
          <p:cNvSpPr txBox="1"/>
          <p:nvPr/>
        </p:nvSpPr>
        <p:spPr>
          <a:xfrm>
            <a:off x="38100" y="2663672"/>
            <a:ext cx="1787669" cy="369332"/>
          </a:xfrm>
          <a:prstGeom prst="rect">
            <a:avLst/>
          </a:prstGeom>
          <a:noFill/>
        </p:spPr>
        <p:txBody>
          <a:bodyPr wrap="none" rtlCol="0">
            <a:spAutoFit/>
          </a:bodyPr>
          <a:lstStyle/>
          <a:p>
            <a:r>
              <a:rPr lang="en-US" b="1" dirty="0"/>
              <a:t>Compensated</a:t>
            </a:r>
            <a:endParaRPr lang="en-US" dirty="0"/>
          </a:p>
        </p:txBody>
      </p:sp>
      <p:sp>
        <p:nvSpPr>
          <p:cNvPr id="9" name="TextBox 8"/>
          <p:cNvSpPr txBox="1"/>
          <p:nvPr/>
        </p:nvSpPr>
        <p:spPr>
          <a:xfrm>
            <a:off x="1825769" y="2258420"/>
            <a:ext cx="5223546" cy="1477328"/>
          </a:xfrm>
          <a:prstGeom prst="rect">
            <a:avLst/>
          </a:prstGeom>
          <a:noFill/>
        </p:spPr>
        <p:txBody>
          <a:bodyPr wrap="none" rtlCol="0">
            <a:spAutoFit/>
          </a:bodyPr>
          <a:lstStyle/>
          <a:p>
            <a:pPr marL="64008" indent="0">
              <a:buNone/>
            </a:pPr>
            <a:r>
              <a:rPr lang="en-US" b="1" dirty="0">
                <a:solidFill>
                  <a:srgbClr val="FFFF00"/>
                </a:solidFill>
              </a:rPr>
              <a:t>1. deceleration</a:t>
            </a:r>
          </a:p>
          <a:p>
            <a:pPr marL="64008" indent="0">
              <a:buNone/>
            </a:pPr>
            <a:r>
              <a:rPr lang="en-US" b="1" dirty="0">
                <a:solidFill>
                  <a:srgbClr val="FFFF00"/>
                </a:solidFill>
              </a:rPr>
              <a:t>2. Loss of accelerations and lack of cycling</a:t>
            </a:r>
          </a:p>
          <a:p>
            <a:pPr marL="64008" indent="0">
              <a:buNone/>
            </a:pPr>
            <a:r>
              <a:rPr lang="en-US" b="1" dirty="0">
                <a:solidFill>
                  <a:srgbClr val="FFFF00"/>
                </a:solidFill>
              </a:rPr>
              <a:t>3. decelerations become wider and deeper)</a:t>
            </a:r>
          </a:p>
          <a:p>
            <a:pPr marL="64008" indent="0">
              <a:buNone/>
            </a:pPr>
            <a:r>
              <a:rPr lang="en-US" b="1" dirty="0">
                <a:solidFill>
                  <a:srgbClr val="FFFF00"/>
                </a:solidFill>
              </a:rPr>
              <a:t>4. rise in baseline</a:t>
            </a:r>
          </a:p>
          <a:p>
            <a:endParaRPr lang="en-US" dirty="0"/>
          </a:p>
        </p:txBody>
      </p:sp>
      <p:sp>
        <p:nvSpPr>
          <p:cNvPr id="11" name="TextBox 10"/>
          <p:cNvSpPr txBox="1"/>
          <p:nvPr/>
        </p:nvSpPr>
        <p:spPr>
          <a:xfrm>
            <a:off x="86344" y="3526158"/>
            <a:ext cx="7361311" cy="646331"/>
          </a:xfrm>
          <a:prstGeom prst="rect">
            <a:avLst/>
          </a:prstGeom>
          <a:solidFill>
            <a:schemeClr val="accent3">
              <a:lumMod val="20000"/>
              <a:lumOff val="80000"/>
            </a:schemeClr>
          </a:solidFill>
        </p:spPr>
        <p:txBody>
          <a:bodyPr wrap="none" rtlCol="0">
            <a:spAutoFit/>
          </a:bodyPr>
          <a:lstStyle/>
          <a:p>
            <a:r>
              <a:rPr lang="en-US" dirty="0" smtClean="0"/>
              <a:t> </a:t>
            </a:r>
            <a:r>
              <a:rPr lang="en-US" b="1" dirty="0">
                <a:solidFill>
                  <a:srgbClr val="00B0F0"/>
                </a:solidFill>
              </a:rPr>
              <a:t>conservative interventions </a:t>
            </a:r>
            <a:r>
              <a:rPr lang="en-US" b="1" dirty="0" smtClean="0">
                <a:solidFill>
                  <a:srgbClr val="00B0F0"/>
                </a:solidFill>
              </a:rPr>
              <a:t>• </a:t>
            </a:r>
            <a:r>
              <a:rPr lang="en-US" b="1" dirty="0">
                <a:solidFill>
                  <a:srgbClr val="00B0F0"/>
                </a:solidFill>
              </a:rPr>
              <a:t>Regular review every 30-60 minutes</a:t>
            </a:r>
          </a:p>
          <a:p>
            <a:endParaRPr lang="en-US" dirty="0"/>
          </a:p>
        </p:txBody>
      </p:sp>
      <p:sp>
        <p:nvSpPr>
          <p:cNvPr id="13" name="Rectangle 12"/>
          <p:cNvSpPr/>
          <p:nvPr/>
        </p:nvSpPr>
        <p:spPr>
          <a:xfrm>
            <a:off x="38100" y="4943756"/>
            <a:ext cx="2064989" cy="369332"/>
          </a:xfrm>
          <a:prstGeom prst="rect">
            <a:avLst/>
          </a:prstGeom>
        </p:spPr>
        <p:txBody>
          <a:bodyPr wrap="none">
            <a:spAutoFit/>
          </a:bodyPr>
          <a:lstStyle/>
          <a:p>
            <a:r>
              <a:rPr lang="en-US" b="1" dirty="0"/>
              <a:t>Decompensated</a:t>
            </a:r>
            <a:endParaRPr lang="en-US" dirty="0"/>
          </a:p>
        </p:txBody>
      </p:sp>
      <p:sp>
        <p:nvSpPr>
          <p:cNvPr id="14" name="TextBox 13"/>
          <p:cNvSpPr txBox="1"/>
          <p:nvPr/>
        </p:nvSpPr>
        <p:spPr>
          <a:xfrm>
            <a:off x="2103089" y="6019800"/>
            <a:ext cx="3535711" cy="369332"/>
          </a:xfrm>
          <a:prstGeom prst="rect">
            <a:avLst/>
          </a:prstGeom>
          <a:solidFill>
            <a:schemeClr val="accent2">
              <a:lumMod val="20000"/>
              <a:lumOff val="80000"/>
            </a:schemeClr>
          </a:solidFill>
        </p:spPr>
        <p:txBody>
          <a:bodyPr wrap="square" rtlCol="0">
            <a:spAutoFit/>
          </a:bodyPr>
          <a:lstStyle/>
          <a:p>
            <a:r>
              <a:rPr lang="en-US" b="1" dirty="0">
                <a:solidFill>
                  <a:schemeClr val="accent4">
                    <a:lumMod val="50000"/>
                  </a:schemeClr>
                </a:solidFill>
              </a:rPr>
              <a:t>Needs urgent intervention</a:t>
            </a:r>
          </a:p>
        </p:txBody>
      </p:sp>
    </p:spTree>
    <p:extLst>
      <p:ext uri="{BB962C8B-B14F-4D97-AF65-F5344CB8AC3E}">
        <p14:creationId xmlns:p14="http://schemas.microsoft.com/office/powerpoint/2010/main" val="3407934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Chronic Hypoxia</a:t>
            </a:r>
            <a:endParaRPr lang="en-US" dirty="0">
              <a:solidFill>
                <a:srgbClr val="FFFF00"/>
              </a:solidFill>
            </a:endParaRPr>
          </a:p>
        </p:txBody>
      </p:sp>
      <p:sp>
        <p:nvSpPr>
          <p:cNvPr id="3" name="Content Placeholder 2"/>
          <p:cNvSpPr>
            <a:spLocks noGrp="1"/>
          </p:cNvSpPr>
          <p:nvPr>
            <p:ph idx="1"/>
          </p:nvPr>
        </p:nvSpPr>
        <p:spPr>
          <a:xfrm>
            <a:off x="457200" y="1371600"/>
            <a:ext cx="8229600" cy="4572000"/>
          </a:xfrm>
        </p:spPr>
        <p:txBody>
          <a:bodyPr>
            <a:normAutofit/>
          </a:bodyPr>
          <a:lstStyle/>
          <a:p>
            <a:r>
              <a:rPr lang="en-US" dirty="0" smtClean="0"/>
              <a:t> </a:t>
            </a:r>
            <a:r>
              <a:rPr lang="en-US" dirty="0"/>
              <a:t>baseline rate at the upper end of </a:t>
            </a:r>
            <a:r>
              <a:rPr lang="en-US" dirty="0" smtClean="0"/>
              <a:t>normal</a:t>
            </a:r>
          </a:p>
          <a:p>
            <a:r>
              <a:rPr lang="en-US" dirty="0" smtClean="0"/>
              <a:t> reduced variability</a:t>
            </a:r>
          </a:p>
          <a:p>
            <a:r>
              <a:rPr lang="en-US" dirty="0" smtClean="0"/>
              <a:t> lack of </a:t>
            </a:r>
            <a:r>
              <a:rPr lang="en-US" dirty="0"/>
              <a:t>accelerations </a:t>
            </a:r>
            <a:r>
              <a:rPr lang="en-US" dirty="0" smtClean="0"/>
              <a:t>and cycling</a:t>
            </a:r>
          </a:p>
          <a:p>
            <a:r>
              <a:rPr lang="en-US" dirty="0" smtClean="0"/>
              <a:t>shallow </a:t>
            </a:r>
            <a:r>
              <a:rPr lang="en-US" dirty="0"/>
              <a:t>decelerations.</a:t>
            </a:r>
          </a:p>
          <a:p>
            <a:r>
              <a:rPr lang="en-US" dirty="0" smtClean="0"/>
              <a:t>surgical </a:t>
            </a:r>
            <a:r>
              <a:rPr lang="en-US" dirty="0"/>
              <a:t>intervention</a:t>
            </a:r>
            <a:r>
              <a:rPr lang="en-US" dirty="0" smtClean="0"/>
              <a: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648200"/>
            <a:ext cx="6172200" cy="208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828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924800" cy="2209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00"/>
                </a:solidFill>
              </a:rPr>
              <a:t>Higher baseline than expected for G.A.</a:t>
            </a:r>
          </a:p>
          <a:p>
            <a:r>
              <a:rPr lang="en-US" b="1" dirty="0" smtClean="0">
                <a:solidFill>
                  <a:srgbClr val="FFFF00"/>
                </a:solidFill>
              </a:rPr>
              <a:t>Reduced </a:t>
            </a:r>
            <a:r>
              <a:rPr lang="en-US" b="1" dirty="0">
                <a:solidFill>
                  <a:srgbClr val="FFFF00"/>
                </a:solidFill>
              </a:rPr>
              <a:t>variability and/ or absence of cycling</a:t>
            </a:r>
          </a:p>
          <a:p>
            <a:r>
              <a:rPr lang="en-US" b="1" dirty="0" smtClean="0">
                <a:solidFill>
                  <a:srgbClr val="FFFF00"/>
                </a:solidFill>
              </a:rPr>
              <a:t> </a:t>
            </a:r>
            <a:r>
              <a:rPr lang="en-US" b="1" dirty="0">
                <a:solidFill>
                  <a:srgbClr val="FFFF00"/>
                </a:solidFill>
              </a:rPr>
              <a:t>Absence of accelerations</a:t>
            </a:r>
          </a:p>
          <a:p>
            <a:r>
              <a:rPr lang="en-US" b="1" dirty="0" smtClean="0">
                <a:solidFill>
                  <a:srgbClr val="FFFF00"/>
                </a:solidFill>
              </a:rPr>
              <a:t> </a:t>
            </a:r>
            <a:r>
              <a:rPr lang="en-US" b="1" dirty="0">
                <a:solidFill>
                  <a:srgbClr val="FFFF00"/>
                </a:solidFill>
              </a:rPr>
              <a:t>Shallow decelerations</a:t>
            </a:r>
          </a:p>
          <a:p>
            <a:r>
              <a:rPr lang="en-US" b="1" dirty="0" smtClean="0">
                <a:solidFill>
                  <a:srgbClr val="FFFF00"/>
                </a:solidFill>
              </a:rPr>
              <a:t> </a:t>
            </a:r>
            <a:r>
              <a:rPr lang="en-US" b="1" dirty="0">
                <a:solidFill>
                  <a:srgbClr val="FFFF00"/>
                </a:solidFill>
              </a:rPr>
              <a:t>Consider the clinical indicators: reduced </a:t>
            </a:r>
            <a:r>
              <a:rPr lang="en-US" b="1" dirty="0" smtClean="0">
                <a:solidFill>
                  <a:srgbClr val="FFFF00"/>
                </a:solidFill>
              </a:rPr>
              <a:t>fetal movements</a:t>
            </a:r>
            <a:r>
              <a:rPr lang="en-US" b="1" dirty="0">
                <a:solidFill>
                  <a:srgbClr val="FFFF00"/>
                </a:solidFill>
              </a:rPr>
              <a:t>, thick meconium, </a:t>
            </a:r>
            <a:r>
              <a:rPr lang="en-US" b="1" dirty="0" err="1" smtClean="0">
                <a:solidFill>
                  <a:srgbClr val="FFFF00"/>
                </a:solidFill>
              </a:rPr>
              <a:t>bleeding,evidence</a:t>
            </a:r>
            <a:r>
              <a:rPr lang="en-US" b="1" dirty="0" smtClean="0">
                <a:solidFill>
                  <a:srgbClr val="FFFF00"/>
                </a:solidFill>
              </a:rPr>
              <a:t> </a:t>
            </a:r>
            <a:r>
              <a:rPr lang="en-US" b="1" dirty="0">
                <a:solidFill>
                  <a:srgbClr val="FFFF00"/>
                </a:solidFill>
              </a:rPr>
              <a:t>of </a:t>
            </a:r>
            <a:r>
              <a:rPr lang="en-US" b="1" dirty="0" err="1">
                <a:solidFill>
                  <a:srgbClr val="FFFF00"/>
                </a:solidFill>
              </a:rPr>
              <a:t>chorioamnionitis</a:t>
            </a:r>
            <a:r>
              <a:rPr lang="en-US" b="1" dirty="0">
                <a:solidFill>
                  <a:srgbClr val="FFFF00"/>
                </a:solidFill>
              </a:rPr>
              <a:t>, </a:t>
            </a:r>
            <a:r>
              <a:rPr lang="en-US" b="1" dirty="0" err="1" smtClean="0">
                <a:solidFill>
                  <a:srgbClr val="FFFF00"/>
                </a:solidFill>
              </a:rPr>
              <a:t>postmaturity,IUGR</a:t>
            </a:r>
            <a:endParaRPr lang="en-US" b="1" dirty="0">
              <a:solidFill>
                <a:srgbClr val="FFFF00"/>
              </a:solidFill>
            </a:endParaRPr>
          </a:p>
        </p:txBody>
      </p:sp>
      <p:sp>
        <p:nvSpPr>
          <p:cNvPr id="3" name="Oval 2"/>
          <p:cNvSpPr/>
          <p:nvPr/>
        </p:nvSpPr>
        <p:spPr>
          <a:xfrm>
            <a:off x="1143000" y="4038600"/>
            <a:ext cx="6858000" cy="25908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rPr>
              <a:t>Avoid further stress</a:t>
            </a:r>
          </a:p>
          <a:p>
            <a:r>
              <a:rPr lang="en-US" sz="2400" b="1" dirty="0" smtClean="0">
                <a:solidFill>
                  <a:srgbClr val="FFFF00"/>
                </a:solidFill>
              </a:rPr>
              <a:t> </a:t>
            </a:r>
            <a:r>
              <a:rPr lang="en-US" sz="2400" b="1" dirty="0">
                <a:solidFill>
                  <a:srgbClr val="FFFF00"/>
                </a:solidFill>
              </a:rPr>
              <a:t>Expedite delivery, if delivery is not imminent</a:t>
            </a:r>
          </a:p>
        </p:txBody>
      </p:sp>
      <p:sp>
        <p:nvSpPr>
          <p:cNvPr id="4" name="Down Arrow 3"/>
          <p:cNvSpPr/>
          <p:nvPr/>
        </p:nvSpPr>
        <p:spPr>
          <a:xfrm>
            <a:off x="3998468" y="338150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036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note</a:t>
            </a:r>
          </a:p>
        </p:txBody>
      </p:sp>
      <p:sp>
        <p:nvSpPr>
          <p:cNvPr id="3" name="Content Placeholder 2"/>
          <p:cNvSpPr>
            <a:spLocks noGrp="1"/>
          </p:cNvSpPr>
          <p:nvPr>
            <p:ph idx="1"/>
          </p:nvPr>
        </p:nvSpPr>
        <p:spPr>
          <a:xfrm>
            <a:off x="457200" y="1447800"/>
            <a:ext cx="8229600" cy="4572000"/>
          </a:xfrm>
        </p:spPr>
        <p:txBody>
          <a:bodyPr>
            <a:normAutofit fontScale="85000" lnSpcReduction="20000"/>
          </a:bodyPr>
          <a:lstStyle/>
          <a:p>
            <a:pPr marL="64008" indent="0">
              <a:buNone/>
            </a:pPr>
            <a:endParaRPr lang="en-US" dirty="0"/>
          </a:p>
          <a:p>
            <a:r>
              <a:rPr lang="en-US" b="1" dirty="0" smtClean="0"/>
              <a:t>Be </a:t>
            </a:r>
            <a:r>
              <a:rPr lang="en-US" b="1" dirty="0"/>
              <a:t>aware that if the CTG parameters of baseline fetal heart rate and baseline variability </a:t>
            </a:r>
            <a:r>
              <a:rPr lang="en-US" b="1" dirty="0" smtClean="0"/>
              <a:t>are normal</a:t>
            </a:r>
            <a:r>
              <a:rPr lang="en-US" b="1" dirty="0"/>
              <a:t>, the risk of fetal acidosis is </a:t>
            </a:r>
            <a:r>
              <a:rPr lang="en-US" b="1" dirty="0" smtClean="0"/>
              <a:t>low and</a:t>
            </a:r>
            <a:r>
              <a:rPr lang="en-US" dirty="0"/>
              <a:t> according to both NICE and FIGO guidelines, no intervention is required other</a:t>
            </a:r>
          </a:p>
          <a:p>
            <a:pPr marL="64008" indent="0">
              <a:buNone/>
            </a:pPr>
            <a:r>
              <a:rPr lang="en-US" dirty="0"/>
              <a:t>than careful observation.</a:t>
            </a:r>
            <a:endParaRPr lang="en-US" b="1" dirty="0" smtClean="0"/>
          </a:p>
          <a:p>
            <a:r>
              <a:rPr lang="en-US" dirty="0" smtClean="0"/>
              <a:t>Due </a:t>
            </a:r>
            <a:r>
              <a:rPr lang="en-US" dirty="0"/>
              <a:t>to the longer half-life of prostaglandins, </a:t>
            </a:r>
            <a:r>
              <a:rPr lang="en-US" dirty="0" err="1"/>
              <a:t>hyperstimulation</a:t>
            </a:r>
            <a:r>
              <a:rPr lang="en-US" dirty="0"/>
              <a:t> usually requires the removal of the </a:t>
            </a:r>
            <a:r>
              <a:rPr lang="en-US" dirty="0" err="1" smtClean="0"/>
              <a:t>pessary</a:t>
            </a:r>
            <a:r>
              <a:rPr lang="en-US" dirty="0"/>
              <a:t> </a:t>
            </a:r>
            <a:r>
              <a:rPr lang="en-US" dirty="0" smtClean="0"/>
              <a:t>and </a:t>
            </a:r>
            <a:r>
              <a:rPr lang="en-US" dirty="0"/>
              <a:t>administration of </a:t>
            </a:r>
            <a:r>
              <a:rPr lang="en-US" dirty="0" err="1"/>
              <a:t>tocolytics</a:t>
            </a:r>
            <a:r>
              <a:rPr lang="en-US" dirty="0"/>
              <a:t> at the same time, especially when dealing with acute </a:t>
            </a:r>
            <a:r>
              <a:rPr lang="en-US" dirty="0" smtClean="0"/>
              <a:t>hypoxia</a:t>
            </a:r>
            <a:endParaRPr lang="en-US" dirty="0"/>
          </a:p>
        </p:txBody>
      </p:sp>
    </p:spTree>
    <p:extLst>
      <p:ext uri="{BB962C8B-B14F-4D97-AF65-F5344CB8AC3E}">
        <p14:creationId xmlns:p14="http://schemas.microsoft.com/office/powerpoint/2010/main" val="274550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663279"/>
            <a:ext cx="8382000" cy="769441"/>
          </a:xfrm>
          <a:prstGeom prst="rect">
            <a:avLst/>
          </a:prstGeom>
          <a:noFill/>
        </p:spPr>
        <p:txBody>
          <a:bodyPr wrap="square" rtlCol="0">
            <a:spAutoFit/>
          </a:bodyPr>
          <a:lstStyle/>
          <a:p>
            <a:r>
              <a:rPr lang="en-US" sz="4400" b="1" dirty="0">
                <a:solidFill>
                  <a:srgbClr val="FF0000"/>
                </a:solidFill>
              </a:rPr>
              <a:t>Physiology of Hypoxia in </a:t>
            </a:r>
            <a:r>
              <a:rPr lang="en-US" sz="4400" b="1" dirty="0" err="1">
                <a:solidFill>
                  <a:srgbClr val="FF0000"/>
                </a:solidFill>
              </a:rPr>
              <a:t>Labour</a:t>
            </a:r>
            <a:endParaRPr lang="en-US" sz="4400" b="1" dirty="0">
              <a:solidFill>
                <a:srgbClr val="FF0000"/>
              </a:solidFill>
            </a:endParaRPr>
          </a:p>
        </p:txBody>
      </p:sp>
    </p:spTree>
    <p:extLst>
      <p:ext uri="{BB962C8B-B14F-4D97-AF65-F5344CB8AC3E}">
        <p14:creationId xmlns:p14="http://schemas.microsoft.com/office/powerpoint/2010/main" val="3537727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automatic CTG assessment </a:t>
            </a:r>
            <a:br>
              <a:rPr lang="en-US" b="1" dirty="0"/>
            </a:br>
            <a:endParaRPr lang="en-US" dirty="0"/>
          </a:p>
        </p:txBody>
      </p:sp>
      <p:sp>
        <p:nvSpPr>
          <p:cNvPr id="3" name="Content Placeholder 2"/>
          <p:cNvSpPr>
            <a:spLocks noGrp="1"/>
          </p:cNvSpPr>
          <p:nvPr>
            <p:ph idx="1"/>
          </p:nvPr>
        </p:nvSpPr>
        <p:spPr/>
        <p:txBody>
          <a:bodyPr/>
          <a:lstStyle/>
          <a:p>
            <a:r>
              <a:rPr lang="en-US" dirty="0"/>
              <a:t>using a computerized analysis of fetal heart rate variability with the aim of obtaining an objective assessment in the shortest possible time (minimum 10 min). The data obtained was correlated with outcome criteria and it was shown that achieving the Dawes/Redman criteria was a significant indicator that the fetus was not at risk</a:t>
            </a:r>
          </a:p>
        </p:txBody>
      </p:sp>
    </p:spTree>
    <p:extLst>
      <p:ext uri="{BB962C8B-B14F-4D97-AF65-F5344CB8AC3E}">
        <p14:creationId xmlns:p14="http://schemas.microsoft.com/office/powerpoint/2010/main" val="119403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Criteria indicating that the fetus is not at risk include:</a:t>
            </a:r>
            <a:br>
              <a:rPr lang="en-US" sz="3200" b="1" dirty="0"/>
            </a:br>
            <a:endParaRPr lang="en-US" sz="3200" b="1" dirty="0"/>
          </a:p>
        </p:txBody>
      </p:sp>
      <p:sp>
        <p:nvSpPr>
          <p:cNvPr id="3" name="Content Placeholder 2"/>
          <p:cNvSpPr>
            <a:spLocks noGrp="1"/>
          </p:cNvSpPr>
          <p:nvPr>
            <p:ph idx="1"/>
          </p:nvPr>
        </p:nvSpPr>
        <p:spPr/>
        <p:txBody>
          <a:bodyPr>
            <a:normAutofit fontScale="92500" lnSpcReduction="20000"/>
          </a:bodyPr>
          <a:lstStyle/>
          <a:p>
            <a:r>
              <a:rPr lang="en-US" dirty="0" smtClean="0"/>
              <a:t>short-term </a:t>
            </a:r>
            <a:r>
              <a:rPr lang="en-US" dirty="0"/>
              <a:t>variation (short-term variation, STV) &gt; 4 m</a:t>
            </a:r>
          </a:p>
          <a:p>
            <a:r>
              <a:rPr lang="en-US" dirty="0"/>
              <a:t>STV measures variations in the mean absolute difference in time between consecutive heart beats; this data can only be obtained from computer readings),</a:t>
            </a:r>
          </a:p>
          <a:p>
            <a:r>
              <a:rPr lang="en-US" dirty="0"/>
              <a:t>no sinusoidal rhythms,</a:t>
            </a:r>
          </a:p>
          <a:p>
            <a:r>
              <a:rPr lang="en-US" dirty="0"/>
              <a:t>at least one episode of higher FHR variation,</a:t>
            </a:r>
          </a:p>
          <a:p>
            <a:r>
              <a:rPr lang="en-US" dirty="0"/>
              <a:t>no deep or repeated FHR decelerations,</a:t>
            </a:r>
          </a:p>
          <a:p>
            <a:r>
              <a:rPr lang="en-US" dirty="0"/>
              <a:t>FHR accelerations and/or fetal movements,</a:t>
            </a:r>
          </a:p>
          <a:p>
            <a:r>
              <a:rPr lang="en-US" dirty="0" err="1"/>
              <a:t>normocardia</a:t>
            </a:r>
            <a:r>
              <a:rPr lang="en-US" dirty="0"/>
              <a:t>.</a:t>
            </a:r>
          </a:p>
          <a:p>
            <a:endParaRPr lang="en-US" dirty="0"/>
          </a:p>
        </p:txBody>
      </p:sp>
    </p:spTree>
    <p:extLst>
      <p:ext uri="{BB962C8B-B14F-4D97-AF65-F5344CB8AC3E}">
        <p14:creationId xmlns:p14="http://schemas.microsoft.com/office/powerpoint/2010/main" val="1962303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Studies on and experience with the use of mobile CTG devices used for </a:t>
            </a:r>
            <a:r>
              <a:rPr lang="en-US" dirty="0" err="1"/>
              <a:t>telemedical</a:t>
            </a:r>
            <a:r>
              <a:rPr lang="en-US" dirty="0"/>
              <a:t> home monitoring have consistently shown that the technique is safe and use of mobile CTG devices is associated with high patient satisfaction.</a:t>
            </a:r>
          </a:p>
        </p:txBody>
      </p:sp>
    </p:spTree>
    <p:extLst>
      <p:ext uri="{BB962C8B-B14F-4D97-AF65-F5344CB8AC3E}">
        <p14:creationId xmlns:p14="http://schemas.microsoft.com/office/powerpoint/2010/main" val="594585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ST segment analysis (STAN)** with direct fetal ECG </a:t>
            </a:r>
          </a:p>
          <a:p>
            <a:r>
              <a:rPr lang="en-US" dirty="0"/>
              <a:t>An increase in T-wave amplitude is the result of increased glycogen depletion in fetal myocardial cells during metabolic acidosis. The T/QRS ratio increases as fetal hypoxia increases with consequent metabolic acidosis during labor. The method can be used for </a:t>
            </a:r>
            <a:r>
              <a:rPr lang="en-US" dirty="0" err="1"/>
              <a:t>intrapartum</a:t>
            </a:r>
            <a:r>
              <a:rPr lang="en-US" dirty="0"/>
              <a:t> monitoring after the 36th week of gestation (contraindications for STAN with its use of a fetal scalp electrode are the same as those listed for FBA).</a:t>
            </a:r>
          </a:p>
          <a:p>
            <a:r>
              <a:rPr lang="en-US" dirty="0"/>
              <a:t>FHR must be analyzed together with any ST events to draw clinical conclusions.</a:t>
            </a:r>
          </a:p>
        </p:txBody>
      </p:sp>
    </p:spTree>
    <p:extLst>
      <p:ext uri="{BB962C8B-B14F-4D97-AF65-F5344CB8AC3E}">
        <p14:creationId xmlns:p14="http://schemas.microsoft.com/office/powerpoint/2010/main" val="824967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For pregnancies at chronic risk, it is prudent to use additional monitoring methods with longer advance warning times, such as Doppler </a:t>
            </a:r>
            <a:r>
              <a:rPr lang="en-US" dirty="0" err="1"/>
              <a:t>sonography</a:t>
            </a:r>
            <a:r>
              <a:rPr lang="en-US" dirty="0"/>
              <a:t>, ultrasound evaluation of amniotic fluid volume, or KCTG to measure fetal movement. The high false-positive rate of up to 60 % reported for CTG caused by numerous sources of disturbance and other influencing factors can be reduced by the additional use of Doppler </a:t>
            </a:r>
            <a:r>
              <a:rPr lang="en-US" dirty="0" err="1"/>
              <a:t>sonography</a:t>
            </a:r>
            <a:r>
              <a:rPr lang="en-US" dirty="0"/>
              <a:t>, longer FHR recording times, or fetal stimulation </a:t>
            </a:r>
          </a:p>
        </p:txBody>
      </p:sp>
    </p:spTree>
    <p:extLst>
      <p:ext uri="{BB962C8B-B14F-4D97-AF65-F5344CB8AC3E}">
        <p14:creationId xmlns:p14="http://schemas.microsoft.com/office/powerpoint/2010/main" val="3209465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PRESENTATION</a:t>
            </a:r>
            <a:br>
              <a:rPr lang="en-US" b="1" dirty="0"/>
            </a:br>
            <a:endParaRPr lang="en-US" dirty="0"/>
          </a:p>
        </p:txBody>
      </p:sp>
      <p:sp>
        <p:nvSpPr>
          <p:cNvPr id="3" name="Content Placeholder 2"/>
          <p:cNvSpPr>
            <a:spLocks noGrp="1"/>
          </p:cNvSpPr>
          <p:nvPr>
            <p:ph idx="1"/>
          </p:nvPr>
        </p:nvSpPr>
        <p:spPr/>
        <p:txBody>
          <a:bodyPr>
            <a:normAutofit/>
          </a:bodyPr>
          <a:lstStyle/>
          <a:p>
            <a:r>
              <a:rPr lang="en-US" sz="2000" dirty="0"/>
              <a:t>A 30‐year‐old woman (</a:t>
            </a:r>
            <a:r>
              <a:rPr lang="en-US" sz="2000" dirty="0" err="1"/>
              <a:t>gravida</a:t>
            </a:r>
            <a:r>
              <a:rPr lang="en-US" sz="2000" dirty="0"/>
              <a:t> 3 </a:t>
            </a:r>
            <a:r>
              <a:rPr lang="en-US" sz="2000" dirty="0" err="1"/>
              <a:t>para</a:t>
            </a:r>
            <a:r>
              <a:rPr lang="en-US" sz="2000" dirty="0"/>
              <a:t> 1) was </a:t>
            </a:r>
            <a:r>
              <a:rPr lang="en-US" sz="2000" dirty="0" smtClean="0"/>
              <a:t>admitted for </a:t>
            </a:r>
            <a:r>
              <a:rPr lang="en-US" sz="2000" dirty="0"/>
              <a:t>elective repeated caesarean delivery at 38 </a:t>
            </a:r>
            <a:r>
              <a:rPr lang="en-US" sz="2000" dirty="0" smtClean="0"/>
              <a:t>weeks</a:t>
            </a:r>
          </a:p>
          <a:p>
            <a:r>
              <a:rPr lang="en-US" sz="2000" dirty="0" smtClean="0"/>
              <a:t> </a:t>
            </a:r>
            <a:r>
              <a:rPr lang="en-US" sz="2000" dirty="0"/>
              <a:t>woman reported of feeling decreased fetal movements from 3 days prior to admission. She also had weak uterine </a:t>
            </a:r>
            <a:r>
              <a:rPr lang="en-US" sz="2000" dirty="0" smtClean="0"/>
              <a:t>contractions</a:t>
            </a:r>
          </a:p>
          <a:p>
            <a:r>
              <a:rPr lang="en-US" sz="2000" dirty="0" smtClean="0"/>
              <a:t>  </a:t>
            </a:r>
            <a:r>
              <a:rPr lang="en-US" sz="2000" dirty="0"/>
              <a:t>CTG showed </a:t>
            </a:r>
            <a:r>
              <a:rPr lang="en-US" sz="2000" dirty="0" smtClean="0"/>
              <a:t>normal</a:t>
            </a:r>
          </a:p>
        </p:txBody>
      </p:sp>
      <p:pic>
        <p:nvPicPr>
          <p:cNvPr id="3074"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962400"/>
            <a:ext cx="4475284" cy="262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13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a:t>
            </a:r>
            <a:r>
              <a:rPr lang="en-US" dirty="0"/>
              <a:t>Four hours later, the baseline variability decreased, and the acceleration became unclear </a:t>
            </a:r>
            <a:endParaRPr lang="en-US" dirty="0" smtClean="0"/>
          </a:p>
          <a:p>
            <a:endParaRPr lang="en-US" dirty="0"/>
          </a:p>
          <a:p>
            <a:pPr marL="64008" indent="0">
              <a:buNone/>
            </a:pPr>
            <a:endParaRPr lang="en-US" dirty="0"/>
          </a:p>
          <a:p>
            <a:pPr marL="64008" indent="0">
              <a:buNone/>
            </a:pPr>
            <a:endParaRPr lang="en-US" dirty="0" smtClean="0"/>
          </a:p>
          <a:p>
            <a:pPr marL="64008" indent="0">
              <a:buNone/>
            </a:pPr>
            <a:endParaRPr lang="en-US" dirty="0"/>
          </a:p>
          <a:p>
            <a:pPr marL="64008" indent="0">
              <a:buNone/>
            </a:pPr>
            <a:endParaRPr lang="en-US" dirty="0" smtClean="0"/>
          </a:p>
          <a:p>
            <a:pPr marL="64008" indent="0">
              <a:buNone/>
            </a:pPr>
            <a:endParaRPr lang="en-US" dirty="0"/>
          </a:p>
          <a:p>
            <a:pPr marL="64008" indent="0">
              <a:buNone/>
            </a:pPr>
            <a:endParaRPr lang="en-US" dirty="0" smtClean="0"/>
          </a:p>
          <a:p>
            <a:pPr marL="64008" indent="0">
              <a:buNone/>
            </a:pPr>
            <a:endParaRPr lang="en-US" dirty="0"/>
          </a:p>
          <a:p>
            <a:pPr marL="64008" indent="0">
              <a:buNone/>
            </a:pPr>
            <a:endParaRPr lang="en-US" dirty="0" smtClean="0"/>
          </a:p>
          <a:p>
            <a:pPr marL="64008" indent="0">
              <a:buNone/>
            </a:pPr>
            <a:endParaRPr lang="en-US" dirty="0"/>
          </a:p>
          <a:p>
            <a:pPr marL="64008" indent="0">
              <a:buNone/>
            </a:pPr>
            <a:endParaRPr lang="en-US" dirty="0" smtClean="0"/>
          </a:p>
          <a:p>
            <a:endParaRPr lang="en-US" dirty="0" smtClean="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733800"/>
            <a:ext cx="4504267"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173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40 minutes later, a late deceleration and sinusoidal heart rate‐like findings were observed following weak uterine </a:t>
            </a:r>
            <a:r>
              <a:rPr lang="en-US" dirty="0" smtClean="0"/>
              <a:t>contraction</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962400"/>
            <a:ext cx="526717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447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Cesarean </a:t>
            </a:r>
            <a:r>
              <a:rPr lang="en-US" dirty="0"/>
              <a:t>section was performed, and a 2746‐g pale, female infant was delivered with Apgar scores of 7 and 8 at 1 and 5 </a:t>
            </a:r>
            <a:r>
              <a:rPr lang="en-US" dirty="0" smtClean="0"/>
              <a:t>minutes</a:t>
            </a:r>
          </a:p>
          <a:p>
            <a:r>
              <a:rPr lang="en-US" dirty="0" smtClean="0"/>
              <a:t> </a:t>
            </a:r>
            <a:r>
              <a:rPr lang="en-US" dirty="0"/>
              <a:t>the hemoglobin concentration was 4.2 g/</a:t>
            </a:r>
            <a:r>
              <a:rPr lang="en-US" dirty="0" err="1"/>
              <a:t>dL</a:t>
            </a:r>
            <a:r>
              <a:rPr lang="en-US" dirty="0"/>
              <a:t> (normal: 13‐22 g/</a:t>
            </a:r>
            <a:r>
              <a:rPr lang="en-US" dirty="0" err="1"/>
              <a:t>dL</a:t>
            </a:r>
            <a:r>
              <a:rPr lang="en-US" dirty="0"/>
              <a:t>) with reticulocyte counts of 19.0% (normal: </a:t>
            </a:r>
            <a:r>
              <a:rPr lang="en-US" dirty="0" smtClean="0"/>
              <a:t>diagnosed was </a:t>
            </a:r>
            <a:r>
              <a:rPr lang="en-US" dirty="0" err="1"/>
              <a:t>fetomaternal</a:t>
            </a:r>
            <a:r>
              <a:rPr lang="en-US" dirty="0"/>
              <a:t> hemorrhage. </a:t>
            </a:r>
          </a:p>
          <a:p>
            <a:endParaRPr lang="en-US" dirty="0"/>
          </a:p>
        </p:txBody>
      </p:sp>
    </p:spTree>
    <p:extLst>
      <p:ext uri="{BB962C8B-B14F-4D97-AF65-F5344CB8AC3E}">
        <p14:creationId xmlns:p14="http://schemas.microsoft.com/office/powerpoint/2010/main" val="3223496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acute blood loss with normal reticulocyte level, increases in variability have been observed in response to acute </a:t>
            </a:r>
            <a:r>
              <a:rPr lang="en-US" dirty="0" smtClean="0"/>
              <a:t>hypoxia</a:t>
            </a:r>
          </a:p>
          <a:p>
            <a:r>
              <a:rPr lang="en-US" dirty="0"/>
              <a:t>SHR pattern may also indicate the late‐staged fetal </a:t>
            </a:r>
            <a:r>
              <a:rPr lang="en-US" dirty="0" smtClean="0"/>
              <a:t>anemia</a:t>
            </a:r>
          </a:p>
          <a:p>
            <a:r>
              <a:rPr lang="en-US" dirty="0"/>
              <a:t>At admission in the current case, the baseline variability in CTG had been maintained in the absence of fetal distress; however, the hypoxia due to uterine contractions progressively reduced the baseline variability and caused the SHR pattern on </a:t>
            </a:r>
            <a:r>
              <a:rPr lang="en-US" dirty="0" smtClean="0"/>
              <a:t>CTG</a:t>
            </a:r>
            <a:endParaRPr lang="en-US" dirty="0"/>
          </a:p>
        </p:txBody>
      </p:sp>
    </p:spTree>
    <p:extLst>
      <p:ext uri="{BB962C8B-B14F-4D97-AF65-F5344CB8AC3E}">
        <p14:creationId xmlns:p14="http://schemas.microsoft.com/office/powerpoint/2010/main" val="73324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8559"/>
            <a:ext cx="6569302" cy="5867400"/>
          </a:xfrm>
        </p:spPr>
        <p:txBody>
          <a:bodyPr>
            <a:normAutofit/>
          </a:bodyPr>
          <a:lstStyle/>
          <a:p>
            <a:pPr marL="64008" indent="0" algn="l" rtl="0">
              <a:buNone/>
            </a:pPr>
            <a:r>
              <a:rPr lang="en-US" sz="2800" dirty="0"/>
              <a:t>Transient, mild hypoxemia </a:t>
            </a:r>
            <a:r>
              <a:rPr lang="en-US" sz="2800" dirty="0" smtClean="0"/>
              <a:t>associated:</a:t>
            </a:r>
          </a:p>
          <a:p>
            <a:pPr marL="854964" lvl="1" indent="-457200" algn="l" rtl="0">
              <a:buFont typeface="Arial" pitchFamily="34" charset="0"/>
              <a:buChar char="•"/>
            </a:pPr>
            <a:r>
              <a:rPr lang="en-US" sz="2400" dirty="0" smtClean="0"/>
              <a:t> </a:t>
            </a:r>
            <a:r>
              <a:rPr lang="en-US" sz="2400" dirty="0"/>
              <a:t>by stimulating the </a:t>
            </a:r>
            <a:r>
              <a:rPr lang="en-US" sz="2400" dirty="0">
                <a:solidFill>
                  <a:srgbClr val="00B0F0"/>
                </a:solidFill>
              </a:rPr>
              <a:t>sympathetic</a:t>
            </a:r>
            <a:r>
              <a:rPr lang="en-US" sz="2400" dirty="0"/>
              <a:t> </a:t>
            </a:r>
            <a:r>
              <a:rPr lang="en-US" sz="2400" dirty="0" smtClean="0"/>
              <a:t>system,  </a:t>
            </a:r>
            <a:r>
              <a:rPr lang="en-US" sz="2400" b="1" dirty="0">
                <a:solidFill>
                  <a:srgbClr val="FF0000"/>
                </a:solidFill>
              </a:rPr>
              <a:t>increases the FHR </a:t>
            </a:r>
            <a:r>
              <a:rPr lang="en-US" sz="2400" dirty="0"/>
              <a:t>and </a:t>
            </a:r>
            <a:r>
              <a:rPr lang="en-US" sz="2400" b="1" dirty="0" smtClean="0">
                <a:solidFill>
                  <a:srgbClr val="FF0000"/>
                </a:solidFill>
              </a:rPr>
              <a:t>variability</a:t>
            </a:r>
            <a:endParaRPr lang="en-US" sz="2400" b="1" dirty="0">
              <a:solidFill>
                <a:srgbClr val="FF0000"/>
              </a:solidFill>
            </a:endParaRPr>
          </a:p>
        </p:txBody>
      </p:sp>
      <p:pic>
        <p:nvPicPr>
          <p:cNvPr id="1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72662"/>
            <a:ext cx="3733800" cy="1659467"/>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3106586" y="2267417"/>
            <a:ext cx="41622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6473" y="4801253"/>
            <a:ext cx="5504014" cy="707886"/>
          </a:xfrm>
          <a:prstGeom prst="rect">
            <a:avLst/>
          </a:prstGeom>
        </p:spPr>
        <p:txBody>
          <a:bodyPr wrap="square">
            <a:spAutoFit/>
          </a:bodyPr>
          <a:lstStyle/>
          <a:p>
            <a:r>
              <a:rPr lang="en-US" sz="2000" b="1" dirty="0"/>
              <a:t>If hypoxemia persists or </a:t>
            </a:r>
            <a:r>
              <a:rPr lang="en-US" sz="2000" b="1" dirty="0" smtClean="0"/>
              <a:t>worsens,</a:t>
            </a:r>
          </a:p>
          <a:p>
            <a:r>
              <a:rPr lang="en-US" sz="2000" b="1" dirty="0" smtClean="0">
                <a:solidFill>
                  <a:srgbClr val="00B0F0"/>
                </a:solidFill>
              </a:rPr>
              <a:t>By vagal</a:t>
            </a:r>
            <a:r>
              <a:rPr lang="en-US" sz="2000" b="1" dirty="0" smtClean="0"/>
              <a:t> </a:t>
            </a:r>
            <a:r>
              <a:rPr lang="en-US" sz="2000" b="1" dirty="0"/>
              <a:t>stimulation, </a:t>
            </a:r>
            <a:r>
              <a:rPr lang="en-US" sz="2000" b="1" dirty="0" smtClean="0"/>
              <a:t>lead to  </a:t>
            </a:r>
            <a:r>
              <a:rPr lang="en-US" sz="2000" b="1" dirty="0">
                <a:solidFill>
                  <a:srgbClr val="FF0000"/>
                </a:solidFill>
              </a:rPr>
              <a:t>slows the FHR</a:t>
            </a:r>
          </a:p>
        </p:txBody>
      </p:sp>
    </p:spTree>
    <p:extLst>
      <p:ext uri="{BB962C8B-B14F-4D97-AF65-F5344CB8AC3E}">
        <p14:creationId xmlns:p14="http://schemas.microsoft.com/office/powerpoint/2010/main" val="34161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continuous CTG or re‐monitoring of CTG should also be considered. In addition, the contraction stress test may be useful for the differential diagnosis of early‐stage chronic </a:t>
            </a:r>
            <a:r>
              <a:rPr lang="en-US" dirty="0" err="1"/>
              <a:t>fetomaternal</a:t>
            </a:r>
            <a:r>
              <a:rPr lang="en-US" dirty="0"/>
              <a:t> hemorrhage with reassuring fetal status on the CTG.</a:t>
            </a:r>
          </a:p>
        </p:txBody>
      </p:sp>
      <p:sp>
        <p:nvSpPr>
          <p:cNvPr id="4" name="Rectangle 3"/>
          <p:cNvSpPr/>
          <p:nvPr/>
        </p:nvSpPr>
        <p:spPr>
          <a:xfrm>
            <a:off x="1295400" y="6477000"/>
            <a:ext cx="6477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Maier JT, </a:t>
            </a:r>
            <a:r>
              <a:rPr lang="en-US" sz="1200" dirty="0" err="1"/>
              <a:t>Schalinski</a:t>
            </a:r>
            <a:r>
              <a:rPr lang="en-US" sz="1200" dirty="0"/>
              <a:t> E, Schneider W, Gottschalk U, </a:t>
            </a:r>
            <a:r>
              <a:rPr lang="en-US" sz="1200" dirty="0" err="1"/>
              <a:t>Hellmeyer</a:t>
            </a:r>
            <a:r>
              <a:rPr lang="en-US" sz="1200" dirty="0"/>
              <a:t> L. </a:t>
            </a:r>
            <a:r>
              <a:rPr lang="en-US" sz="1200" dirty="0" err="1"/>
              <a:t>Fetomaternal</a:t>
            </a:r>
            <a:r>
              <a:rPr lang="en-US" sz="1200" dirty="0"/>
              <a:t> hemorrhage (FMH), an update: review of literature and an illustrative case. </a:t>
            </a:r>
            <a:r>
              <a:rPr lang="en-US" sz="1200" i="1" dirty="0"/>
              <a:t>Arch </a:t>
            </a:r>
            <a:r>
              <a:rPr lang="en-US" sz="1200" i="1" dirty="0" err="1"/>
              <a:t>Gynecol</a:t>
            </a:r>
            <a:r>
              <a:rPr lang="en-US" sz="1200" i="1" dirty="0"/>
              <a:t> Obstet</a:t>
            </a:r>
            <a:r>
              <a:rPr lang="en-US" sz="1200" dirty="0"/>
              <a:t>. 2016; 292: 595</a:t>
            </a:r>
          </a:p>
        </p:txBody>
      </p:sp>
    </p:spTree>
    <p:extLst>
      <p:ext uri="{BB962C8B-B14F-4D97-AF65-F5344CB8AC3E}">
        <p14:creationId xmlns:p14="http://schemas.microsoft.com/office/powerpoint/2010/main" val="483613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32 year old G1 P1 woman presented to our Institution for </a:t>
            </a:r>
          </a:p>
          <a:p>
            <a:r>
              <a:rPr lang="en-US" dirty="0"/>
              <a:t>evaluation at 38 + 4 </a:t>
            </a:r>
            <a:r>
              <a:rPr lang="en-US" dirty="0" err="1"/>
              <a:t>wks</a:t>
            </a:r>
            <a:r>
              <a:rPr lang="en-US" dirty="0"/>
              <a:t> gestation.</a:t>
            </a:r>
          </a:p>
          <a:p>
            <a:r>
              <a:rPr lang="en-US" dirty="0"/>
              <a:t>She was </a:t>
            </a:r>
            <a:r>
              <a:rPr lang="en-US" dirty="0" err="1"/>
              <a:t>aected</a:t>
            </a:r>
            <a:r>
              <a:rPr lang="en-US" dirty="0"/>
              <a:t> by hypertension under </a:t>
            </a:r>
            <a:r>
              <a:rPr lang="en-US" dirty="0" err="1"/>
              <a:t>specic</a:t>
            </a:r>
            <a:r>
              <a:rPr lang="en-US" dirty="0"/>
              <a:t> therapy that kept </a:t>
            </a:r>
          </a:p>
          <a:p>
            <a:r>
              <a:rPr lang="en-US" dirty="0"/>
              <a:t>blood pressure parameters under </a:t>
            </a:r>
            <a:r>
              <a:rPr lang="en-US" dirty="0" err="1"/>
              <a:t>contro</a:t>
            </a:r>
            <a:endParaRPr lang="en-US" dirty="0"/>
          </a:p>
          <a:p>
            <a:r>
              <a:rPr lang="en-US" dirty="0"/>
              <a:t>A color Doppler </a:t>
            </a:r>
            <a:r>
              <a:rPr lang="en-US" dirty="0" err="1"/>
              <a:t>velocimetry</a:t>
            </a:r>
            <a:r>
              <a:rPr lang="en-US" dirty="0"/>
              <a:t> was performed two </a:t>
            </a:r>
          </a:p>
          <a:p>
            <a:r>
              <a:rPr lang="en-US" dirty="0"/>
              <a:t>weeks before showing, as stated in the report taken under vision, a </a:t>
            </a:r>
          </a:p>
          <a:p>
            <a:r>
              <a:rPr lang="en-US" dirty="0"/>
              <a:t>normal ultrasound examination</a:t>
            </a:r>
          </a:p>
          <a:p>
            <a:endParaRPr lang="en-US" dirty="0"/>
          </a:p>
        </p:txBody>
      </p:sp>
    </p:spTree>
    <p:extLst>
      <p:ext uri="{BB962C8B-B14F-4D97-AF65-F5344CB8AC3E}">
        <p14:creationId xmlns:p14="http://schemas.microsoft.com/office/powerpoint/2010/main" val="3853791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700"/>
            <a:ext cx="8229600" cy="4572000"/>
          </a:xfrm>
        </p:spPr>
        <p:txBody>
          <a:bodyPr>
            <a:normAutofit/>
          </a:bodyPr>
          <a:lstStyle/>
          <a:p>
            <a:r>
              <a:rPr lang="en-US" sz="1800" b="1" dirty="0" err="1"/>
              <a:t>Aer</a:t>
            </a:r>
            <a:r>
              <a:rPr lang="en-US" sz="1800" b="1" dirty="0"/>
              <a:t> a 40 minutes CTG trace, one single deceleration was observed </a:t>
            </a:r>
            <a:r>
              <a:rPr lang="en-US" sz="1800" b="1" dirty="0" smtClean="0"/>
              <a:t>within </a:t>
            </a:r>
            <a:r>
              <a:rPr lang="en-US" sz="1800" b="1" dirty="0"/>
              <a:t>the </a:t>
            </a:r>
            <a:r>
              <a:rPr lang="en-US" sz="1800" b="1" dirty="0" err="1"/>
              <a:t>rst</a:t>
            </a:r>
            <a:r>
              <a:rPr lang="en-US" sz="1800" b="1" dirty="0"/>
              <a:t> fetal quiescence phase of the whole trace, with FHR </a:t>
            </a:r>
            <a:r>
              <a:rPr lang="en-US" sz="1800" b="1" dirty="0" smtClean="0"/>
              <a:t>decaying </a:t>
            </a:r>
            <a:r>
              <a:rPr lang="en-US" sz="1800" b="1" dirty="0"/>
              <a:t>from 140 to 120, keeping a slight variability in deep, and </a:t>
            </a:r>
            <a:r>
              <a:rPr lang="en-US" sz="1800" b="1" dirty="0" smtClean="0"/>
              <a:t>returning </a:t>
            </a:r>
            <a:r>
              <a:rPr lang="en-US" sz="1800" b="1" dirty="0"/>
              <a:t>to a baseline variability between 5-10 </a:t>
            </a:r>
            <a:r>
              <a:rPr lang="en-US" sz="1800" b="1" dirty="0" err="1" smtClean="0"/>
              <a:t>bpmA</a:t>
            </a:r>
            <a:r>
              <a:rPr lang="en-US" sz="1800" b="1" dirty="0" err="1"/>
              <a:t>er</a:t>
            </a:r>
            <a:r>
              <a:rPr lang="en-US" sz="1800" b="1" dirty="0"/>
              <a:t> a 40 minutes CTG trace, one single deceleration was observed </a:t>
            </a:r>
            <a:r>
              <a:rPr lang="en-US" sz="1800" b="1" dirty="0" smtClean="0"/>
              <a:t>within </a:t>
            </a:r>
            <a:r>
              <a:rPr lang="en-US" sz="1800" b="1" dirty="0"/>
              <a:t>the </a:t>
            </a:r>
            <a:r>
              <a:rPr lang="en-US" sz="1800" b="1" dirty="0" err="1"/>
              <a:t>rst</a:t>
            </a:r>
            <a:r>
              <a:rPr lang="en-US" sz="1800" b="1" dirty="0"/>
              <a:t> fetal quiescence phase of the whole trace, with FHR </a:t>
            </a:r>
            <a:r>
              <a:rPr lang="en-US" sz="1800" b="1" dirty="0" smtClean="0"/>
              <a:t>decaying </a:t>
            </a:r>
            <a:r>
              <a:rPr lang="en-US" sz="1800" b="1" dirty="0"/>
              <a:t>from 140 to 120, keeping a slight variability in deep, and </a:t>
            </a:r>
            <a:r>
              <a:rPr lang="en-US" sz="1800" b="1" dirty="0" smtClean="0"/>
              <a:t>returnin</a:t>
            </a:r>
            <a:r>
              <a:rPr lang="en-US" b="1" dirty="0" smtClean="0"/>
              <a:t>g </a:t>
            </a:r>
            <a:r>
              <a:rPr lang="en-US" sz="2000" b="1" dirty="0"/>
              <a:t>to a baseline variability between 5-10 </a:t>
            </a:r>
            <a:r>
              <a:rPr lang="en-US" sz="2000" b="1" dirty="0" err="1"/>
              <a:t>bpm</a:t>
            </a:r>
            <a:endParaRPr lang="en-US"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21526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755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400" dirty="0"/>
              <a:t>A deep isolated spontaneous deceleration may not be explained </a:t>
            </a:r>
          </a:p>
          <a:p>
            <a:r>
              <a:rPr lang="en-US" sz="2400" dirty="0"/>
              <a:t>merely associated to complete or partial cord blood compression. In </a:t>
            </a:r>
          </a:p>
          <a:p>
            <a:r>
              <a:rPr lang="en-US" sz="2400" dirty="0"/>
              <a:t>conclusion, once present, this FHR rate abnormality may represent </a:t>
            </a:r>
          </a:p>
          <a:p>
            <a:r>
              <a:rPr lang="en-US" sz="2400" dirty="0"/>
              <a:t>fetal compromise and thus careful </a:t>
            </a:r>
            <a:r>
              <a:rPr lang="en-US" sz="2400" dirty="0" smtClean="0"/>
              <a:t>supervision</a:t>
            </a:r>
          </a:p>
          <a:p>
            <a:r>
              <a:rPr lang="en-US" sz="2400" dirty="0"/>
              <a:t>A single episode </a:t>
            </a:r>
          </a:p>
          <a:p>
            <a:r>
              <a:rPr lang="en-US" sz="2400" dirty="0"/>
              <a:t>of spontaneous deceleration does not represent the indication for </a:t>
            </a:r>
          </a:p>
          <a:p>
            <a:r>
              <a:rPr lang="en-US" sz="2400" dirty="0"/>
              <a:t>immediate cesarean section, independent of the gestational age. </a:t>
            </a:r>
          </a:p>
          <a:p>
            <a:endParaRPr lang="en-US" sz="2400" dirty="0"/>
          </a:p>
          <a:p>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22288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768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940238" y="2967335"/>
            <a:ext cx="7263527"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5400" b="1" cap="none" spc="0" dirty="0" smtClean="0">
                <a:ln/>
                <a:solidFill>
                  <a:schemeClr val="accent3"/>
                </a:solidFill>
                <a:effectLst/>
              </a:rPr>
              <a:t>ممنون از همراهی تان</a:t>
            </a:r>
          </a:p>
          <a:p>
            <a:pPr algn="ctr"/>
            <a:endParaRPr lang="en-US" sz="5400" b="1" cap="none" spc="0" dirty="0">
              <a:ln/>
              <a:solidFill>
                <a:schemeClr val="accent3"/>
              </a:solidFill>
              <a:effectLst/>
            </a:endParaRPr>
          </a:p>
        </p:txBody>
      </p:sp>
      <p:pic>
        <p:nvPicPr>
          <p:cNvPr id="7" name="Voice 067.m4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219200" y="5486400"/>
            <a:ext cx="609600" cy="609600"/>
          </a:xfrm>
        </p:spPr>
      </p:pic>
    </p:spTree>
    <p:extLst>
      <p:ext uri="{BB962C8B-B14F-4D97-AF65-F5344CB8AC3E}">
        <p14:creationId xmlns:p14="http://schemas.microsoft.com/office/powerpoint/2010/main" val="1397139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2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839200" cy="5257800"/>
          </a:xfrm>
        </p:spPr>
        <p:txBody>
          <a:bodyPr>
            <a:normAutofit/>
          </a:bodyPr>
          <a:lstStyle/>
          <a:p>
            <a:pPr algn="l" rtl="0"/>
            <a:r>
              <a:rPr lang="en-US" dirty="0"/>
              <a:t>As hypoxemia worsens</a:t>
            </a:r>
            <a:r>
              <a:rPr lang="en-US" dirty="0" smtClean="0"/>
              <a:t>,</a:t>
            </a:r>
          </a:p>
          <a:p>
            <a:pPr lvl="1" algn="l" rtl="0"/>
            <a:r>
              <a:rPr lang="en-US" dirty="0" smtClean="0"/>
              <a:t>  </a:t>
            </a:r>
            <a:r>
              <a:rPr lang="en-US" b="1" dirty="0"/>
              <a:t>accelerations </a:t>
            </a:r>
            <a:r>
              <a:rPr lang="en-US" b="1" dirty="0" smtClean="0"/>
              <a:t>disappear</a:t>
            </a:r>
            <a:r>
              <a:rPr lang="en-US" dirty="0"/>
              <a:t> </a:t>
            </a:r>
            <a:r>
              <a:rPr lang="en-US" dirty="0" smtClean="0"/>
              <a:t>and non reactivity </a:t>
            </a:r>
            <a:r>
              <a:rPr lang="en-US" dirty="0"/>
              <a:t>of the </a:t>
            </a:r>
            <a:r>
              <a:rPr lang="en-US" b="1" dirty="0" smtClean="0">
                <a:solidFill>
                  <a:srgbClr val="FF0000"/>
                </a:solidFill>
              </a:rPr>
              <a:t>NST</a:t>
            </a:r>
          </a:p>
          <a:p>
            <a:pPr algn="l" rtl="0"/>
            <a:r>
              <a:rPr lang="en-US" dirty="0"/>
              <a:t>Prolonged and/or severe </a:t>
            </a:r>
            <a:r>
              <a:rPr lang="en-US" dirty="0" smtClean="0"/>
              <a:t>hypoxia:</a:t>
            </a:r>
          </a:p>
          <a:p>
            <a:pPr lvl="1" algn="l" rtl="0"/>
            <a:r>
              <a:rPr lang="en-US" dirty="0"/>
              <a:t>(</a:t>
            </a:r>
            <a:r>
              <a:rPr lang="en-US" b="1" dirty="0">
                <a:solidFill>
                  <a:schemeClr val="accent6">
                    <a:lumMod val="60000"/>
                    <a:lumOff val="40000"/>
                  </a:schemeClr>
                </a:solidFill>
              </a:rPr>
              <a:t>decelerations become wider </a:t>
            </a:r>
            <a:r>
              <a:rPr lang="en-US" dirty="0"/>
              <a:t>and </a:t>
            </a:r>
            <a:r>
              <a:rPr lang="en-US" dirty="0" smtClean="0"/>
              <a:t>deeper) with a </a:t>
            </a:r>
            <a:r>
              <a:rPr lang="en-US" b="1" dirty="0" smtClean="0">
                <a:solidFill>
                  <a:schemeClr val="accent6">
                    <a:lumMod val="60000"/>
                    <a:lumOff val="40000"/>
                  </a:schemeClr>
                </a:solidFill>
              </a:rPr>
              <a:t>reduce baseline variability</a:t>
            </a:r>
          </a:p>
          <a:p>
            <a:pPr algn="l" rtl="0"/>
            <a:r>
              <a:rPr lang="en-US" dirty="0" smtClean="0"/>
              <a:t>If oxygen deprivation progresses:</a:t>
            </a:r>
          </a:p>
          <a:p>
            <a:pPr lvl="1" algn="l" rtl="0"/>
            <a:r>
              <a:rPr lang="en-US" dirty="0" smtClean="0"/>
              <a:t> Couse to </a:t>
            </a:r>
            <a:r>
              <a:rPr lang="en-US" dirty="0"/>
              <a:t>fetal metabolic </a:t>
            </a:r>
            <a:r>
              <a:rPr lang="en-US" dirty="0" err="1"/>
              <a:t>acidemia</a:t>
            </a:r>
            <a:r>
              <a:rPr lang="en-US" dirty="0"/>
              <a:t>, the fetus may exhibit </a:t>
            </a:r>
            <a:r>
              <a:rPr lang="en-US" b="1" dirty="0">
                <a:solidFill>
                  <a:srgbClr val="FF0000"/>
                </a:solidFill>
              </a:rPr>
              <a:t>late decelerations </a:t>
            </a:r>
            <a:r>
              <a:rPr lang="en-US" b="1" dirty="0" smtClean="0">
                <a:solidFill>
                  <a:srgbClr val="FF0000"/>
                </a:solidFill>
              </a:rPr>
              <a:t>or </a:t>
            </a:r>
            <a:r>
              <a:rPr lang="en-US" b="1" dirty="0" err="1" smtClean="0">
                <a:solidFill>
                  <a:srgbClr val="FF0000"/>
                </a:solidFill>
              </a:rPr>
              <a:t>bradycardia</a:t>
            </a:r>
            <a:r>
              <a:rPr lang="en-US" b="1" dirty="0" smtClean="0">
                <a:solidFill>
                  <a:srgbClr val="FF0000"/>
                </a:solidFill>
              </a:rPr>
              <a:t> </a:t>
            </a:r>
            <a:r>
              <a:rPr lang="en-US" dirty="0" smtClean="0"/>
              <a:t>due </a:t>
            </a:r>
            <a:r>
              <a:rPr lang="en-US" dirty="0"/>
              <a:t>to direct myocardial </a:t>
            </a:r>
            <a:r>
              <a:rPr lang="en-US" dirty="0" smtClean="0"/>
              <a:t>depression</a:t>
            </a:r>
          </a:p>
        </p:txBody>
      </p:sp>
    </p:spTree>
    <p:extLst>
      <p:ext uri="{BB962C8B-B14F-4D97-AF65-F5344CB8AC3E}">
        <p14:creationId xmlns:p14="http://schemas.microsoft.com/office/powerpoint/2010/main" val="427887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upload.wikimedia.org/wikipedia/commons/thumb/a/a5/CTG_Output.jpg/500px-CTG_Output.jpg"/>
          <p:cNvSpPr>
            <a:spLocks noChangeAspect="1" noChangeArrowheads="1"/>
          </p:cNvSpPr>
          <p:nvPr/>
        </p:nvSpPr>
        <p:spPr bwMode="auto">
          <a:xfrm>
            <a:off x="8456613" y="-1150938"/>
            <a:ext cx="4762500" cy="24003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3" name="TextBox 2"/>
          <p:cNvSpPr txBox="1"/>
          <p:nvPr/>
        </p:nvSpPr>
        <p:spPr>
          <a:xfrm>
            <a:off x="1066801" y="4495800"/>
            <a:ext cx="7389812" cy="1938992"/>
          </a:xfrm>
          <a:prstGeom prst="rect">
            <a:avLst/>
          </a:prstGeom>
          <a:noFill/>
        </p:spPr>
        <p:txBody>
          <a:bodyPr wrap="square" rtlCol="0">
            <a:spAutoFit/>
          </a:bodyPr>
          <a:lstStyle/>
          <a:p>
            <a:pPr marL="285750" indent="-285750">
              <a:buFont typeface="Arial" pitchFamily="34" charset="0"/>
              <a:buChar char="•"/>
            </a:pPr>
            <a:r>
              <a:rPr lang="en-US" sz="2000" b="1" dirty="0"/>
              <a:t>Normal = 110 to 160 </a:t>
            </a:r>
            <a:r>
              <a:rPr lang="en-US" sz="2000" b="1" dirty="0" err="1" smtClean="0"/>
              <a:t>bpm</a:t>
            </a:r>
            <a:endParaRPr lang="en-US" sz="2000" b="1" dirty="0" smtClean="0"/>
          </a:p>
          <a:p>
            <a:pPr marL="285750" indent="-285750">
              <a:buFont typeface="Arial" pitchFamily="34" charset="0"/>
              <a:buChar char="•"/>
            </a:pPr>
            <a:r>
              <a:rPr lang="en-US" sz="2000" b="1" dirty="0"/>
              <a:t>the mean </a:t>
            </a:r>
            <a:r>
              <a:rPr lang="en-US" sz="2000" b="1" dirty="0" err="1"/>
              <a:t>bpm</a:t>
            </a:r>
            <a:r>
              <a:rPr lang="en-US" sz="2000" b="1" dirty="0"/>
              <a:t> (rounded to 0 or 5) </a:t>
            </a:r>
          </a:p>
          <a:p>
            <a:pPr marL="285750" indent="-285750">
              <a:buFont typeface="Arial" pitchFamily="34" charset="0"/>
              <a:buChar char="•"/>
            </a:pPr>
            <a:r>
              <a:rPr lang="en-US" sz="2000" b="1" dirty="0" smtClean="0"/>
              <a:t> </a:t>
            </a:r>
            <a:r>
              <a:rPr lang="en-US" sz="2000" b="1" dirty="0">
                <a:solidFill>
                  <a:srgbClr val="FF0000"/>
                </a:solidFill>
              </a:rPr>
              <a:t>10-minute</a:t>
            </a:r>
            <a:r>
              <a:rPr lang="en-US" sz="2000" b="1" dirty="0"/>
              <a:t> </a:t>
            </a:r>
            <a:r>
              <a:rPr lang="en-US" sz="2000" b="1" dirty="0" smtClean="0"/>
              <a:t>interval</a:t>
            </a:r>
          </a:p>
          <a:p>
            <a:pPr marL="285750" indent="-285750">
              <a:buFont typeface="Arial" pitchFamily="34" charset="0"/>
              <a:buChar char="•"/>
            </a:pPr>
            <a:r>
              <a:rPr lang="en-US" sz="2000" b="1" dirty="0" smtClean="0"/>
              <a:t>excluding </a:t>
            </a:r>
            <a:r>
              <a:rPr lang="en-US" sz="2000" b="1" dirty="0"/>
              <a:t>periodic changes, periods of marked </a:t>
            </a:r>
            <a:r>
              <a:rPr lang="en-US" sz="2000" b="1" dirty="0" smtClean="0"/>
              <a:t>variability</a:t>
            </a:r>
            <a:endParaRPr lang="en-US" sz="2000" b="1" dirty="0"/>
          </a:p>
          <a:p>
            <a:pPr marL="285750" indent="-285750">
              <a:buFont typeface="Arial" pitchFamily="34" charset="0"/>
              <a:buChar char="•"/>
            </a:pPr>
            <a:r>
              <a:rPr lang="en-US" sz="2000" b="1" dirty="0" smtClean="0"/>
              <a:t> </a:t>
            </a:r>
            <a:r>
              <a:rPr lang="en-US" sz="2000" b="1" dirty="0"/>
              <a:t>identifiable for </a:t>
            </a:r>
            <a:r>
              <a:rPr lang="en-US" sz="2000" b="1" dirty="0">
                <a:solidFill>
                  <a:srgbClr val="FF0000"/>
                </a:solidFill>
              </a:rPr>
              <a:t>two </a:t>
            </a:r>
            <a:r>
              <a:rPr lang="en-US" sz="2000" b="1" dirty="0"/>
              <a:t>minutes during the interval</a:t>
            </a:r>
            <a:endParaRPr lang="fa-IR" sz="2000" b="1" dirty="0"/>
          </a:p>
          <a:p>
            <a:pPr marL="285750" indent="-285750">
              <a:buFont typeface="Arial" pitchFamily="34" charset="0"/>
              <a:buChar char="•"/>
            </a:pPr>
            <a:endParaRPr lang="en-US" sz="2000" b="1" dirty="0"/>
          </a:p>
        </p:txBody>
      </p:sp>
      <p:sp>
        <p:nvSpPr>
          <p:cNvPr id="5" name="TextBox 4"/>
          <p:cNvSpPr txBox="1"/>
          <p:nvPr/>
        </p:nvSpPr>
        <p:spPr>
          <a:xfrm>
            <a:off x="3353350" y="272534"/>
            <a:ext cx="2488182" cy="584775"/>
          </a:xfrm>
          <a:prstGeom prst="rect">
            <a:avLst/>
          </a:prstGeom>
          <a:noFill/>
        </p:spPr>
        <p:txBody>
          <a:bodyPr wrap="none" rtlCol="0">
            <a:spAutoFit/>
          </a:bodyPr>
          <a:lstStyle/>
          <a:p>
            <a:r>
              <a:rPr lang="en-US" sz="3200" b="1" dirty="0"/>
              <a:t>Baseline rate</a:t>
            </a:r>
          </a:p>
        </p:txBody>
      </p:sp>
      <p:pic>
        <p:nvPicPr>
          <p:cNvPr id="2050" name="Picture 2" descr="Baseline Rate of fetal heart&#10;O Warda 20&#10;DR C BRAVADO&#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5029200" cy="355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7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t>It is important to consider the </a:t>
            </a:r>
            <a:r>
              <a:rPr lang="en-US" dirty="0" smtClean="0">
                <a:solidFill>
                  <a:srgbClr val="FF0000"/>
                </a:solidFill>
              </a:rPr>
              <a:t>trend</a:t>
            </a:r>
            <a:r>
              <a:rPr lang="en-US" dirty="0" smtClean="0"/>
              <a:t> of the baseline FHR over time</a:t>
            </a:r>
          </a:p>
          <a:p>
            <a:pPr algn="l" rtl="0"/>
            <a:r>
              <a:rPr lang="en-US" dirty="0" smtClean="0"/>
              <a:t>Hypoxic stress result increase in </a:t>
            </a:r>
            <a:r>
              <a:rPr lang="en-US" dirty="0" err="1" smtClean="0"/>
              <a:t>catecholamin</a:t>
            </a:r>
            <a:r>
              <a:rPr lang="en-US" dirty="0" smtClean="0"/>
              <a:t> level and increase FHR </a:t>
            </a:r>
            <a:r>
              <a:rPr lang="en-US" dirty="0" smtClean="0">
                <a:solidFill>
                  <a:srgbClr val="FF0000"/>
                </a:solidFill>
              </a:rPr>
              <a:t>from start </a:t>
            </a:r>
            <a:r>
              <a:rPr lang="en-US" dirty="0" smtClean="0"/>
              <a:t>of CTG although baseline  is still within normal range</a:t>
            </a:r>
          </a:p>
          <a:p>
            <a:pPr algn="l" rtl="0"/>
            <a:endParaRPr lang="en-US" dirty="0"/>
          </a:p>
        </p:txBody>
      </p:sp>
    </p:spTree>
    <p:extLst>
      <p:ext uri="{BB962C8B-B14F-4D97-AF65-F5344CB8AC3E}">
        <p14:creationId xmlns:p14="http://schemas.microsoft.com/office/powerpoint/2010/main" val="345583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68"/>
            <a:ext cx="8229600" cy="1399032"/>
          </a:xfrm>
        </p:spPr>
        <p:txBody>
          <a:bodyPr/>
          <a:lstStyle/>
          <a:p>
            <a:r>
              <a:rPr lang="en-US" dirty="0"/>
              <a:t>NICE PROTOCOL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5020387"/>
              </p:ext>
            </p:extLst>
          </p:nvPr>
        </p:nvGraphicFramePr>
        <p:xfrm>
          <a:off x="228600" y="1752600"/>
          <a:ext cx="8763000" cy="4526280"/>
        </p:xfrm>
        <a:graphic>
          <a:graphicData uri="http://schemas.openxmlformats.org/drawingml/2006/table">
            <a:tbl>
              <a:tblPr firstRow="1" bandRow="1">
                <a:tableStyleId>{5C22544A-7EE6-4342-B048-85BDC9FD1C3A}</a:tableStyleId>
              </a:tblPr>
              <a:tblGrid>
                <a:gridCol w="2190750"/>
                <a:gridCol w="2190750"/>
                <a:gridCol w="2190750"/>
                <a:gridCol w="2190750"/>
              </a:tblGrid>
              <a:tr h="114300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bg1"/>
                          </a:solidFill>
                          <a:latin typeface="+mn-lt"/>
                          <a:ea typeface="+mn-ea"/>
                          <a:cs typeface="+mn-cs"/>
                        </a:rPr>
                        <a:t>Description 	</a:t>
                      </a:r>
                    </a:p>
                    <a:p>
                      <a:endParaRPr lang="en-US" sz="2000" b="1" dirty="0">
                        <a:solidFill>
                          <a:schemeClr val="bg1"/>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bg1"/>
                          </a:solidFill>
                          <a:latin typeface="+mn-lt"/>
                          <a:ea typeface="+mn-ea"/>
                          <a:cs typeface="+mn-cs"/>
                        </a:rPr>
                        <a:t>Reassuring 	</a:t>
                      </a:r>
                    </a:p>
                    <a:p>
                      <a:endParaRPr lang="en-US" sz="2000" b="1" dirty="0">
                        <a:solidFill>
                          <a:schemeClr val="bg1"/>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bg1"/>
                          </a:solidFill>
                          <a:latin typeface="+mn-lt"/>
                          <a:ea typeface="+mn-ea"/>
                          <a:cs typeface="+mn-cs"/>
                        </a:rPr>
                        <a:t>Non-reassuring 	</a:t>
                      </a:r>
                    </a:p>
                    <a:p>
                      <a:endParaRPr lang="en-US" sz="2000" b="1" dirty="0">
                        <a:solidFill>
                          <a:schemeClr val="bg1"/>
                        </a:solidFill>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chemeClr val="bg1"/>
                          </a:solidFill>
                          <a:latin typeface="+mn-lt"/>
                          <a:ea typeface="+mn-ea"/>
                          <a:cs typeface="+mn-cs"/>
                        </a:rPr>
                        <a:t>Abnormal 	</a:t>
                      </a:r>
                    </a:p>
                    <a:p>
                      <a:endParaRPr lang="en-US" sz="2000" b="1" dirty="0">
                        <a:solidFill>
                          <a:schemeClr val="bg1"/>
                        </a:solidFill>
                      </a:endParaRPr>
                    </a:p>
                  </a:txBody>
                  <a:tcPr/>
                </a:tc>
              </a:tr>
              <a:tr h="1967089">
                <a:tc>
                  <a:txBody>
                    <a:bodyPr/>
                    <a:lstStyle/>
                    <a:p>
                      <a:r>
                        <a:rPr kumimoji="0" lang="en-US" sz="2000" b="1" i="0" u="none" strike="noStrike" kern="1200" baseline="0" dirty="0" smtClean="0">
                          <a:solidFill>
                            <a:srgbClr val="002060"/>
                          </a:solidFill>
                          <a:latin typeface="Arial Black" pitchFamily="34" charset="0"/>
                          <a:ea typeface="+mn-ea"/>
                          <a:cs typeface="+mn-cs"/>
                        </a:rPr>
                        <a:t>Baseline (beats/ minute </a:t>
                      </a:r>
                      <a:r>
                        <a:rPr kumimoji="0" lang="en-US" sz="2000" b="0" i="0" u="none" strike="noStrike" kern="1200" baseline="0" dirty="0" smtClean="0">
                          <a:solidFill>
                            <a:srgbClr val="002060"/>
                          </a:solidFill>
                          <a:latin typeface="Arial Black" pitchFamily="34" charset="0"/>
                          <a:ea typeface="+mn-ea"/>
                          <a:cs typeface="+mn-cs"/>
                        </a:rPr>
                        <a:t>	</a:t>
                      </a:r>
                    </a:p>
                    <a:p>
                      <a:endParaRPr lang="en-US" sz="2000" dirty="0">
                        <a:solidFill>
                          <a:srgbClr val="002060"/>
                        </a:solidFill>
                        <a:latin typeface="Arial Black" pitchFamily="34"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smtClean="0">
                          <a:solidFill>
                            <a:srgbClr val="002060"/>
                          </a:solidFill>
                          <a:latin typeface="Arial Black" pitchFamily="34" charset="0"/>
                          <a:ea typeface="+mn-ea"/>
                          <a:cs typeface="+mn-cs"/>
                        </a:rPr>
                        <a:t>110 to 160 	</a:t>
                      </a:r>
                    </a:p>
                    <a:p>
                      <a:endParaRPr kumimoji="0" lang="en-US" sz="2000" b="1" i="0" u="none" strike="noStrike" kern="1200" baseline="0" dirty="0">
                        <a:solidFill>
                          <a:srgbClr val="002060"/>
                        </a:solidFill>
                        <a:latin typeface="Arial Black" pitchFamily="34" charset="0"/>
                        <a:ea typeface="+mn-ea"/>
                        <a:cs typeface="+mn-cs"/>
                      </a:endParaRPr>
                    </a:p>
                  </a:txBody>
                  <a:tcPr/>
                </a:tc>
                <a:tc>
                  <a:txBody>
                    <a:bodyPr/>
                    <a:lstStyle/>
                    <a:p>
                      <a:pPr algn="l"/>
                      <a:r>
                        <a:rPr kumimoji="0" lang="en-US" sz="2000" b="1" i="0" u="none" strike="noStrike" kern="1200" baseline="0" dirty="0" smtClean="0">
                          <a:solidFill>
                            <a:srgbClr val="002060"/>
                          </a:solidFill>
                          <a:latin typeface="Arial Black" pitchFamily="34" charset="0"/>
                          <a:ea typeface="+mn-ea"/>
                          <a:cs typeface="+mn-cs"/>
                        </a:rPr>
                        <a:t>100 to 109</a:t>
                      </a:r>
                    </a:p>
                    <a:p>
                      <a:pPr algn="l"/>
                      <a:endParaRPr kumimoji="0" lang="en-US" sz="2000" b="1" i="0" u="none" strike="noStrike" kern="1200" baseline="0" dirty="0" smtClean="0">
                        <a:solidFill>
                          <a:srgbClr val="002060"/>
                        </a:solidFill>
                        <a:latin typeface="Arial Black" pitchFamily="34" charset="0"/>
                        <a:ea typeface="+mn-ea"/>
                        <a:cs typeface="+mn-cs"/>
                      </a:endParaRPr>
                    </a:p>
                    <a:p>
                      <a:pPr algn="l"/>
                      <a:r>
                        <a:rPr kumimoji="0" lang="en-US" sz="2000" b="1" i="0" u="none" strike="noStrike" kern="1200" baseline="0" dirty="0" smtClean="0">
                          <a:solidFill>
                            <a:srgbClr val="002060"/>
                          </a:solidFill>
                          <a:latin typeface="Arial Black" pitchFamily="34" charset="0"/>
                          <a:ea typeface="+mn-ea"/>
                          <a:cs typeface="+mn-cs"/>
                        </a:rPr>
                        <a:t>or </a:t>
                      </a:r>
                    </a:p>
                    <a:p>
                      <a:pPr algn="l"/>
                      <a:endParaRPr kumimoji="0" lang="en-US" sz="2000" b="1" i="0" u="none" strike="noStrike" kern="1200" baseline="0" dirty="0" smtClean="0">
                        <a:solidFill>
                          <a:srgbClr val="002060"/>
                        </a:solidFill>
                        <a:latin typeface="Arial Black" pitchFamily="34" charset="0"/>
                        <a:ea typeface="+mn-ea"/>
                        <a:cs typeface="+mn-cs"/>
                      </a:endParaRPr>
                    </a:p>
                    <a:p>
                      <a:pPr algn="l"/>
                      <a:r>
                        <a:rPr kumimoji="0" lang="en-US" sz="2000" b="1" i="0" u="none" strike="noStrike" kern="1200" baseline="0" dirty="0" smtClean="0">
                          <a:solidFill>
                            <a:schemeClr val="accent2">
                              <a:lumMod val="50000"/>
                            </a:schemeClr>
                          </a:solidFill>
                          <a:latin typeface="Arial Black" pitchFamily="34" charset="0"/>
                          <a:ea typeface="+mn-ea"/>
                          <a:cs typeface="+mn-cs"/>
                        </a:rPr>
                        <a:t>161to 180 </a:t>
                      </a:r>
                    </a:p>
                    <a:p>
                      <a:pPr algn="l"/>
                      <a:r>
                        <a:rPr kumimoji="0" lang="en-US" sz="2000" b="1" i="0" u="none" strike="noStrike" kern="1200" baseline="0" dirty="0" smtClean="0">
                          <a:solidFill>
                            <a:schemeClr val="accent2">
                              <a:lumMod val="50000"/>
                            </a:schemeClr>
                          </a:solidFill>
                          <a:latin typeface="Arial Black" pitchFamily="34" charset="0"/>
                          <a:ea typeface="+mn-ea"/>
                          <a:cs typeface="+mn-cs"/>
                        </a:rPr>
                        <a:t>For 30-80 m	</a:t>
                      </a:r>
                    </a:p>
                    <a:p>
                      <a:pPr algn="l"/>
                      <a:endParaRPr kumimoji="0" lang="en-US" sz="2000" b="1" i="0" u="none" strike="noStrike" kern="1200" baseline="0" dirty="0">
                        <a:solidFill>
                          <a:schemeClr val="accent2">
                            <a:lumMod val="50000"/>
                          </a:schemeClr>
                        </a:solidFill>
                        <a:latin typeface="Arial Black" pitchFamily="34" charset="0"/>
                        <a:ea typeface="+mn-ea"/>
                        <a:cs typeface="+mn-cs"/>
                      </a:endParaRPr>
                    </a:p>
                  </a:txBody>
                  <a:tcPr/>
                </a:tc>
                <a:tc>
                  <a:txBody>
                    <a:bodyPr/>
                    <a:lstStyle/>
                    <a:p>
                      <a:pPr algn="l"/>
                      <a:r>
                        <a:rPr kumimoji="0" lang="en-US" sz="2000" b="1" i="0" u="none" strike="noStrike" kern="1200" baseline="0" dirty="0" smtClean="0">
                          <a:solidFill>
                            <a:srgbClr val="002060"/>
                          </a:solidFill>
                          <a:latin typeface="Arial Black" pitchFamily="34" charset="0"/>
                          <a:ea typeface="+mn-ea"/>
                          <a:cs typeface="+mn-cs"/>
                        </a:rPr>
                        <a:t>Below 100 </a:t>
                      </a:r>
                    </a:p>
                    <a:p>
                      <a:pPr algn="l"/>
                      <a:endParaRPr kumimoji="0" lang="en-US" sz="2000" b="1" i="0" u="none" strike="noStrike" kern="1200" baseline="0" dirty="0" smtClean="0">
                        <a:solidFill>
                          <a:srgbClr val="002060"/>
                        </a:solidFill>
                        <a:latin typeface="Arial Black" pitchFamily="34" charset="0"/>
                        <a:ea typeface="+mn-ea"/>
                        <a:cs typeface="+mn-cs"/>
                      </a:endParaRPr>
                    </a:p>
                    <a:p>
                      <a:pPr algn="l"/>
                      <a:r>
                        <a:rPr kumimoji="0" lang="en-US" sz="2000" b="1" i="0" u="none" strike="noStrike" kern="1200" baseline="0" dirty="0" smtClean="0">
                          <a:solidFill>
                            <a:schemeClr val="accent2">
                              <a:lumMod val="50000"/>
                            </a:schemeClr>
                          </a:solidFill>
                          <a:latin typeface="Arial Black" pitchFamily="34" charset="0"/>
                          <a:ea typeface="+mn-ea"/>
                          <a:cs typeface="+mn-cs"/>
                        </a:rPr>
                        <a:t>Or</a:t>
                      </a:r>
                    </a:p>
                    <a:p>
                      <a:pPr algn="l"/>
                      <a:endParaRPr kumimoji="0" lang="en-US" sz="2000" b="1" i="0" u="none" strike="noStrike" kern="1200" baseline="0" dirty="0" smtClean="0">
                        <a:solidFill>
                          <a:srgbClr val="002060"/>
                        </a:solidFill>
                        <a:latin typeface="Arial Black" pitchFamily="34" charset="0"/>
                        <a:ea typeface="+mn-ea"/>
                        <a:cs typeface="+mn-cs"/>
                      </a:endParaRPr>
                    </a:p>
                    <a:p>
                      <a:pPr algn="l"/>
                      <a:r>
                        <a:rPr kumimoji="0" lang="en-US" sz="1800" b="1" i="0" u="none" strike="noStrike" kern="1200" baseline="0" dirty="0" smtClean="0">
                          <a:solidFill>
                            <a:schemeClr val="accent1">
                              <a:lumMod val="50000"/>
                            </a:schemeClr>
                          </a:solidFill>
                          <a:latin typeface="Arial Black" pitchFamily="34" charset="0"/>
                          <a:ea typeface="+mn-ea"/>
                          <a:cs typeface="+mn-cs"/>
                        </a:rPr>
                        <a:t>Above 160 for more than 80 m</a:t>
                      </a:r>
                    </a:p>
                    <a:p>
                      <a:pPr algn="l"/>
                      <a:r>
                        <a:rPr kumimoji="0" lang="en-US" sz="2000" b="1" i="0" u="none" strike="noStrike" kern="1200" baseline="0" dirty="0" smtClean="0">
                          <a:solidFill>
                            <a:srgbClr val="002060"/>
                          </a:solidFill>
                          <a:latin typeface="Arial Black" pitchFamily="34" charset="0"/>
                          <a:ea typeface="+mn-ea"/>
                          <a:cs typeface="+mn-cs"/>
                        </a:rPr>
                        <a:t>Or</a:t>
                      </a:r>
                    </a:p>
                    <a:p>
                      <a:pPr algn="l"/>
                      <a:endParaRPr kumimoji="0" lang="en-US" sz="2000" b="1" i="0" u="none" strike="noStrike" kern="1200" baseline="0" dirty="0" smtClean="0">
                        <a:solidFill>
                          <a:srgbClr val="002060"/>
                        </a:solidFill>
                        <a:latin typeface="Arial Black" pitchFamily="34" charset="0"/>
                        <a:ea typeface="+mn-ea"/>
                        <a:cs typeface="+mn-cs"/>
                      </a:endParaRPr>
                    </a:p>
                    <a:p>
                      <a:pPr algn="l"/>
                      <a:r>
                        <a:rPr kumimoji="0" lang="en-US" sz="2000" b="1" i="0" u="none" strike="noStrike" kern="1200" baseline="0" dirty="0" smtClean="0">
                          <a:solidFill>
                            <a:schemeClr val="accent2">
                              <a:lumMod val="50000"/>
                            </a:schemeClr>
                          </a:solidFill>
                          <a:latin typeface="Arial Black" pitchFamily="34" charset="0"/>
                          <a:ea typeface="+mn-ea"/>
                          <a:cs typeface="+mn-cs"/>
                        </a:rPr>
                        <a:t>Above 180 </a:t>
                      </a:r>
                    </a:p>
                    <a:p>
                      <a:pPr algn="l"/>
                      <a:r>
                        <a:rPr kumimoji="0" lang="en-US" sz="2000" b="1" i="0" u="none" strike="noStrike" kern="1200" baseline="0" dirty="0" smtClean="0">
                          <a:solidFill>
                            <a:schemeClr val="accent1">
                              <a:lumMod val="50000"/>
                            </a:schemeClr>
                          </a:solidFill>
                          <a:latin typeface="Arial Black" pitchFamily="34" charset="0"/>
                          <a:ea typeface="+mn-ea"/>
                          <a:cs typeface="+mn-cs"/>
                        </a:rPr>
                        <a:t>	</a:t>
                      </a:r>
                    </a:p>
                    <a:p>
                      <a:pPr algn="l"/>
                      <a:endParaRPr kumimoji="0" lang="en-US" sz="2000" b="1" i="0" u="none" strike="noStrike" kern="1200" baseline="0" dirty="0">
                        <a:solidFill>
                          <a:schemeClr val="accent1">
                            <a:lumMod val="50000"/>
                          </a:schemeClr>
                        </a:solidFill>
                        <a:latin typeface="Arial Black" pitchFamily="34" charset="0"/>
                        <a:ea typeface="+mn-ea"/>
                        <a:cs typeface="+mn-cs"/>
                      </a:endParaRPr>
                    </a:p>
                  </a:txBody>
                  <a:tcPr/>
                </a:tc>
              </a:tr>
            </a:tbl>
          </a:graphicData>
        </a:graphic>
      </p:graphicFrame>
    </p:spTree>
    <p:extLst>
      <p:ext uri="{BB962C8B-B14F-4D97-AF65-F5344CB8AC3E}">
        <p14:creationId xmlns:p14="http://schemas.microsoft.com/office/powerpoint/2010/main" val="550627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1228</TotalTime>
  <Words>2147</Words>
  <Application>Microsoft Office PowerPoint</Application>
  <PresentationFormat>On-screen Show (4:3)</PresentationFormat>
  <Paragraphs>297</Paragraphs>
  <Slides>54</Slides>
  <Notes>3</Notes>
  <HiddenSlides>0</HiddenSlides>
  <MMClips>4</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Verve</vt:lpstr>
      <vt:lpstr>PowerPoint Presentation</vt:lpstr>
      <vt:lpstr>Fetal assessment</vt:lpstr>
      <vt:lpstr>Pathophysiology of FHR patterns</vt:lpstr>
      <vt:lpstr>PowerPoint Presentation</vt:lpstr>
      <vt:lpstr>PowerPoint Presentation</vt:lpstr>
      <vt:lpstr>PowerPoint Presentation</vt:lpstr>
      <vt:lpstr>PowerPoint Presentation</vt:lpstr>
      <vt:lpstr>PowerPoint Presentation</vt:lpstr>
      <vt:lpstr>NICE PROTOCOL</vt:lpstr>
      <vt:lpstr>Variability</vt:lpstr>
      <vt:lpstr>PowerPoint Presentation</vt:lpstr>
      <vt:lpstr>PowerPoint Presentation</vt:lpstr>
      <vt:lpstr>Acceleration</vt:lpstr>
      <vt:lpstr>early decelerations</vt:lpstr>
      <vt:lpstr>PowerPoint Presentation</vt:lpstr>
      <vt:lpstr>PowerPoint Presentation</vt:lpstr>
      <vt:lpstr>PowerPoint Presentation</vt:lpstr>
      <vt:lpstr>concerning characteristics of variable decelerations  </vt:lpstr>
      <vt:lpstr>PowerPoint Presentation</vt:lpstr>
      <vt:lpstr>W pattern (biphasic deceleration) </vt:lpstr>
      <vt:lpstr>PowerPoint Presentation</vt:lpstr>
      <vt:lpstr>Lambda pattern</vt:lpstr>
      <vt:lpstr>PowerPoint Presentation</vt:lpstr>
      <vt:lpstr>Saltatory fetal heart rate pattern </vt:lpstr>
      <vt:lpstr>PowerPoint Presentation</vt:lpstr>
      <vt:lpstr>Wandering Baseline pre-terminal pattern</vt:lpstr>
      <vt:lpstr>PowerPoint Presentation</vt:lpstr>
      <vt:lpstr>Sinusoidal heart rate pattern</vt:lpstr>
      <vt:lpstr>PowerPoint Presentation</vt:lpstr>
      <vt:lpstr>Pseudo-sinusoidal pattern</vt:lpstr>
      <vt:lpstr>Pseudosinusoidal Fetal Heart Rate Pattern </vt:lpstr>
      <vt:lpstr>Prolonged deceleration</vt:lpstr>
      <vt:lpstr>PowerPoint Presentation</vt:lpstr>
      <vt:lpstr>Acute Hypoxia</vt:lpstr>
      <vt:lpstr>Subacute Hypoxia</vt:lpstr>
      <vt:lpstr>Gradually Evolving Hypoxia</vt:lpstr>
      <vt:lpstr>Chronic Hypoxia</vt:lpstr>
      <vt:lpstr>PowerPoint Presentation</vt:lpstr>
      <vt:lpstr>Important note</vt:lpstr>
      <vt:lpstr>automatic CTG assessment  </vt:lpstr>
      <vt:lpstr>Criteria indicating that the fetus is not at risk include: </vt:lpstr>
      <vt:lpstr>PowerPoint Presentation</vt:lpstr>
      <vt:lpstr>PowerPoint Presentation</vt:lpstr>
      <vt:lpstr>PowerPoint Presentation</vt:lpstr>
      <vt:lpstr>CASE PRESENTATION </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Z.Fardyazar</dc:creator>
  <cp:lastModifiedBy>Espinas</cp:lastModifiedBy>
  <cp:revision>90</cp:revision>
  <dcterms:created xsi:type="dcterms:W3CDTF">2006-08-16T00:00:00Z</dcterms:created>
  <dcterms:modified xsi:type="dcterms:W3CDTF">2021-02-12T14:55:33Z</dcterms:modified>
</cp:coreProperties>
</file>